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Handy Casual" charset="1" panose="00000500000000000000"/>
      <p:regular r:id="rId12"/>
    </p:embeddedFont>
    <p:embeddedFont>
      <p:font typeface="Poppins" charset="1" panose="00000500000000000000"/>
      <p:regular r:id="rId13"/>
    </p:embeddedFont>
    <p:embeddedFont>
      <p:font typeface="Poppins Bold" charset="1" panose="00000800000000000000"/>
      <p:regular r:id="rId14"/>
    </p:embeddedFont>
    <p:embeddedFont>
      <p:font typeface="Poppins Italics" charset="1" panose="00000500000000000000"/>
      <p:regular r:id="rId15"/>
    </p:embeddedFont>
    <p:embeddedFont>
      <p:font typeface="Poppins Bold Italics" charset="1" panose="00000800000000000000"/>
      <p:regular r:id="rId16"/>
    </p:embeddedFont>
    <p:embeddedFont>
      <p:font typeface="Poppins Thin" charset="1" panose="00000300000000000000"/>
      <p:regular r:id="rId17"/>
    </p:embeddedFont>
    <p:embeddedFont>
      <p:font typeface="Poppins Thin Italics" charset="1" panose="00000300000000000000"/>
      <p:regular r:id="rId18"/>
    </p:embeddedFont>
    <p:embeddedFont>
      <p:font typeface="Poppins Extra-Light" charset="1" panose="00000300000000000000"/>
      <p:regular r:id="rId19"/>
    </p:embeddedFont>
    <p:embeddedFont>
      <p:font typeface="Poppins Extra-Light Italics" charset="1" panose="00000300000000000000"/>
      <p:regular r:id="rId20"/>
    </p:embeddedFont>
    <p:embeddedFont>
      <p:font typeface="Poppins Light" charset="1" panose="00000400000000000000"/>
      <p:regular r:id="rId21"/>
    </p:embeddedFont>
    <p:embeddedFont>
      <p:font typeface="Poppins Light Italics" charset="1" panose="00000400000000000000"/>
      <p:regular r:id="rId22"/>
    </p:embeddedFont>
    <p:embeddedFont>
      <p:font typeface="Poppins Medium" charset="1" panose="00000600000000000000"/>
      <p:regular r:id="rId23"/>
    </p:embeddedFont>
    <p:embeddedFont>
      <p:font typeface="Poppins Medium Italics" charset="1" panose="00000600000000000000"/>
      <p:regular r:id="rId24"/>
    </p:embeddedFont>
    <p:embeddedFont>
      <p:font typeface="Poppins Semi-Bold" charset="1" panose="00000700000000000000"/>
      <p:regular r:id="rId25"/>
    </p:embeddedFont>
    <p:embeddedFont>
      <p:font typeface="Poppins Semi-Bold Italics" charset="1" panose="00000700000000000000"/>
      <p:regular r:id="rId26"/>
    </p:embeddedFont>
    <p:embeddedFont>
      <p:font typeface="Poppins Ultra-Bold" charset="1" panose="00000900000000000000"/>
      <p:regular r:id="rId27"/>
    </p:embeddedFont>
    <p:embeddedFont>
      <p:font typeface="Poppins Ultra-Bold Italics" charset="1" panose="00000900000000000000"/>
      <p:regular r:id="rId28"/>
    </p:embeddedFont>
    <p:embeddedFont>
      <p:font typeface="Poppins Heavy" charset="1" panose="00000A00000000000000"/>
      <p:regular r:id="rId29"/>
    </p:embeddedFont>
    <p:embeddedFont>
      <p:font typeface="Poppins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24.png" Type="http://schemas.openxmlformats.org/officeDocument/2006/relationships/image"/><Relationship Id="rId8"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4.png" Type="http://schemas.openxmlformats.org/officeDocument/2006/relationships/image"/><Relationship Id="rId8"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5.png" Type="http://schemas.openxmlformats.org/officeDocument/2006/relationships/image"/><Relationship Id="rId6" Target="../media/image22.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4.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gif"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4.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4.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png" Type="http://schemas.openxmlformats.org/officeDocument/2006/relationships/image"/><Relationship Id="rId14" Target="../media/image57.svg" Type="http://schemas.openxmlformats.org/officeDocument/2006/relationships/image"/><Relationship Id="rId2" Target="../media/image1.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3.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8.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7940869"/>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PinPin</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250670" y="4048795"/>
            <a:ext cx="8127324" cy="4674126"/>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TIME SERIES</a:t>
            </a:r>
          </a:p>
        </p:txBody>
      </p:sp>
      <p:sp>
        <p:nvSpPr>
          <p:cNvPr name="TextBox 10" id="10"/>
          <p:cNvSpPr txBox="true"/>
          <p:nvPr/>
        </p:nvSpPr>
        <p:spPr>
          <a:xfrm rot="0">
            <a:off x="2762356" y="3002143"/>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ARTIFICIAL INTELLIGENCE</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3947478" y="762841"/>
            <a:ext cx="9964857" cy="8761318"/>
          </a:xfrm>
          <a:custGeom>
            <a:avLst/>
            <a:gdLst/>
            <a:ahLst/>
            <a:cxnLst/>
            <a:rect r="r" b="b" t="t" l="l"/>
            <a:pathLst>
              <a:path h="8761318" w="9964857">
                <a:moveTo>
                  <a:pt x="0" y="0"/>
                </a:moveTo>
                <a:lnTo>
                  <a:pt x="9964857" y="0"/>
                </a:lnTo>
                <a:lnTo>
                  <a:pt x="9964857" y="8761318"/>
                </a:lnTo>
                <a:lnTo>
                  <a:pt x="0" y="8761318"/>
                </a:lnTo>
                <a:lnTo>
                  <a:pt x="0" y="0"/>
                </a:lnTo>
                <a:close/>
              </a:path>
            </a:pathLst>
          </a:custGeom>
          <a:blipFill>
            <a:blip r:embed="rId3">
              <a:extLst>
                <a:ext uri="{96DAC541-7B7A-43D3-8B79-37D633B846F1}">
                  <asvg:svgBlip xmlns:asvg="http://schemas.microsoft.com/office/drawing/2016/SVG/main" r:embed="rId4"/>
                </a:ext>
              </a:extLst>
            </a:blip>
            <a:stretch>
              <a:fillRect l="-26719" t="-4253" r="-24115" b="-6165"/>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Freeform 6" id="6"/>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7" id="7"/>
          <p:cNvSpPr/>
          <p:nvPr/>
        </p:nvSpPr>
        <p:spPr>
          <a:xfrm flipH="false" flipV="false" rot="0">
            <a:off x="6223578" y="7672021"/>
            <a:ext cx="5412657" cy="1302363"/>
          </a:xfrm>
          <a:custGeom>
            <a:avLst/>
            <a:gdLst/>
            <a:ahLst/>
            <a:cxnLst/>
            <a:rect r="r" b="b" t="t" l="l"/>
            <a:pathLst>
              <a:path h="1302363" w="5412657">
                <a:moveTo>
                  <a:pt x="0" y="0"/>
                </a:moveTo>
                <a:lnTo>
                  <a:pt x="5412657" y="0"/>
                </a:lnTo>
                <a:lnTo>
                  <a:pt x="5412657" y="1302363"/>
                </a:lnTo>
                <a:lnTo>
                  <a:pt x="0" y="1302363"/>
                </a:lnTo>
                <a:lnTo>
                  <a:pt x="0" y="0"/>
                </a:lnTo>
                <a:close/>
              </a:path>
            </a:pathLst>
          </a:custGeom>
          <a:blipFill>
            <a:blip r:embed="rId7"/>
            <a:stretch>
              <a:fillRect l="0" t="0" r="0" b="0"/>
            </a:stretch>
          </a:blipFill>
        </p:spPr>
      </p:sp>
      <p:sp>
        <p:nvSpPr>
          <p:cNvPr name="TextBox 8" id="8"/>
          <p:cNvSpPr txBox="true"/>
          <p:nvPr/>
        </p:nvSpPr>
        <p:spPr>
          <a:xfrm rot="0">
            <a:off x="5780972" y="2977858"/>
            <a:ext cx="6726057" cy="2474403"/>
          </a:xfrm>
          <a:prstGeom prst="rect">
            <a:avLst/>
          </a:prstGeom>
        </p:spPr>
        <p:txBody>
          <a:bodyPr anchor="t" rtlCol="false" tIns="0" lIns="0" bIns="0" rIns="0">
            <a:spAutoFit/>
          </a:bodyPr>
          <a:lstStyle/>
          <a:p>
            <a:pPr>
              <a:lnSpc>
                <a:spcPts val="2803"/>
              </a:lnSpc>
            </a:pPr>
            <a:r>
              <a:rPr lang="en-US" sz="1730" spc="86">
                <a:solidFill>
                  <a:srgbClr val="FFFFFF"/>
                </a:solidFill>
                <a:latin typeface="Poppins Light"/>
              </a:rPr>
              <a:t>How to Handle:</a:t>
            </a:r>
          </a:p>
          <a:p>
            <a:pPr marL="373659" indent="-186830" lvl="1">
              <a:lnSpc>
                <a:spcPts val="2803"/>
              </a:lnSpc>
              <a:buFont typeface="Arial"/>
              <a:buChar char="•"/>
            </a:pPr>
            <a:r>
              <a:rPr lang="en-US" sz="1730">
                <a:solidFill>
                  <a:srgbClr val="FFFFFF"/>
                </a:solidFill>
                <a:latin typeface="Poppins Light"/>
              </a:rPr>
              <a:t>drop df.dropna(subset=)</a:t>
            </a:r>
          </a:p>
          <a:p>
            <a:pPr marL="373659" indent="-186830" lvl="1">
              <a:lnSpc>
                <a:spcPts val="2803"/>
              </a:lnSpc>
              <a:buFont typeface="Arial"/>
              <a:buChar char="•"/>
            </a:pPr>
            <a:r>
              <a:rPr lang="en-US" sz="1730">
                <a:solidFill>
                  <a:srgbClr val="FFFFFF"/>
                </a:solidFill>
                <a:latin typeface="Poppins Light"/>
              </a:rPr>
              <a:t>Imputation - replace with educated guesses</a:t>
            </a:r>
          </a:p>
          <a:p>
            <a:pPr marL="747318" indent="-249106" lvl="2">
              <a:lnSpc>
                <a:spcPts val="2803"/>
              </a:lnSpc>
              <a:buFont typeface="Arial"/>
              <a:buChar char="⚬"/>
            </a:pPr>
            <a:r>
              <a:rPr lang="en-US" sz="1730">
                <a:solidFill>
                  <a:srgbClr val="FFFFFF"/>
                </a:solidFill>
                <a:latin typeface="Poppins Light"/>
              </a:rPr>
              <a:t>SimpleImputer: mean | median | mode</a:t>
            </a:r>
          </a:p>
          <a:p>
            <a:pPr marL="747318" indent="-249106" lvl="2">
              <a:lnSpc>
                <a:spcPts val="2803"/>
              </a:lnSpc>
              <a:buFont typeface="Arial"/>
              <a:buChar char="⚬"/>
            </a:pPr>
            <a:r>
              <a:rPr lang="en-US" sz="1730">
                <a:solidFill>
                  <a:srgbClr val="FFFFFF"/>
                </a:solidFill>
                <a:latin typeface="Poppins Light"/>
              </a:rPr>
              <a:t>IterativeImputer: creates Regression model to guess</a:t>
            </a:r>
          </a:p>
          <a:p>
            <a:pPr marL="747318" indent="-249106" lvl="2">
              <a:lnSpc>
                <a:spcPts val="2803"/>
              </a:lnSpc>
              <a:buFont typeface="Arial"/>
              <a:buChar char="⚬"/>
            </a:pPr>
            <a:r>
              <a:rPr lang="en-US" sz="1730">
                <a:solidFill>
                  <a:srgbClr val="FFFFFF"/>
                </a:solidFill>
                <a:latin typeface="Poppins Light"/>
              </a:rPr>
              <a:t>KNNImputer: take nearest features thats not NA</a:t>
            </a:r>
          </a:p>
          <a:p>
            <a:pPr marL="747318" indent="-249106" lvl="2">
              <a:lnSpc>
                <a:spcPts val="2803"/>
              </a:lnSpc>
              <a:buFont typeface="Arial"/>
              <a:buChar char="⚬"/>
            </a:pPr>
            <a:r>
              <a:rPr lang="en-US" sz="1730">
                <a:solidFill>
                  <a:srgbClr val="FFFFFF"/>
                </a:solidFill>
                <a:latin typeface="Poppins Light"/>
              </a:rPr>
              <a:t>BackFill / FrontFill</a:t>
            </a:r>
          </a:p>
        </p:txBody>
      </p:sp>
      <p:sp>
        <p:nvSpPr>
          <p:cNvPr name="TextBox 9" id="9"/>
          <p:cNvSpPr txBox="true"/>
          <p:nvPr/>
        </p:nvSpPr>
        <p:spPr>
          <a:xfrm rot="0">
            <a:off x="7792127" y="2459208"/>
            <a:ext cx="2138821" cy="5650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NA values</a:t>
            </a:r>
          </a:p>
        </p:txBody>
      </p:sp>
      <p:sp>
        <p:nvSpPr>
          <p:cNvPr name="TextBox 10" id="10"/>
          <p:cNvSpPr txBox="true"/>
          <p:nvPr/>
        </p:nvSpPr>
        <p:spPr>
          <a:xfrm rot="0">
            <a:off x="5750853" y="1552575"/>
            <a:ext cx="6326524"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FFFFFF"/>
                </a:solidFill>
                <a:latin typeface="Computer Says No"/>
              </a:rPr>
              <a:t>MISSING DATA</a:t>
            </a:r>
          </a:p>
        </p:txBody>
      </p:sp>
      <p:sp>
        <p:nvSpPr>
          <p:cNvPr name="TextBox 11" id="11"/>
          <p:cNvSpPr txBox="true"/>
          <p:nvPr/>
        </p:nvSpPr>
        <p:spPr>
          <a:xfrm rot="0">
            <a:off x="5498509" y="5684719"/>
            <a:ext cx="6726057" cy="1755534"/>
          </a:xfrm>
          <a:prstGeom prst="rect">
            <a:avLst/>
          </a:prstGeom>
        </p:spPr>
        <p:txBody>
          <a:bodyPr anchor="t" rtlCol="false" tIns="0" lIns="0" bIns="0" rIns="0">
            <a:spAutoFit/>
          </a:bodyPr>
          <a:lstStyle/>
          <a:p>
            <a:pPr algn="ctr">
              <a:lnSpc>
                <a:spcPts val="2803"/>
              </a:lnSpc>
            </a:pPr>
            <a:r>
              <a:rPr lang="en-US" sz="1730" spc="86">
                <a:solidFill>
                  <a:srgbClr val="FFFFFF"/>
                </a:solidFill>
                <a:latin typeface="Poppins Light"/>
              </a:rPr>
              <a:t>Since we change the date frequency to “Day”, there are some null values. Hence, we use BackFill or FrontFill in order to get the previous stock price. This is more accurate as when we have null values, the stock market closes and doesn’t change.</a:t>
            </a:r>
          </a:p>
        </p:txBody>
      </p:sp>
      <p:sp>
        <p:nvSpPr>
          <p:cNvPr name="Freeform 12" id="12"/>
          <p:cNvSpPr/>
          <p:nvPr/>
        </p:nvSpPr>
        <p:spPr>
          <a:xfrm flipH="false" flipV="false" rot="0">
            <a:off x="-1653803" y="24267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3947478" y="762841"/>
            <a:ext cx="9964857" cy="8761318"/>
          </a:xfrm>
          <a:custGeom>
            <a:avLst/>
            <a:gdLst/>
            <a:ahLst/>
            <a:cxnLst/>
            <a:rect r="r" b="b" t="t" l="l"/>
            <a:pathLst>
              <a:path h="8761318" w="9964857">
                <a:moveTo>
                  <a:pt x="0" y="0"/>
                </a:moveTo>
                <a:lnTo>
                  <a:pt x="9964857" y="0"/>
                </a:lnTo>
                <a:lnTo>
                  <a:pt x="9964857" y="8761318"/>
                </a:lnTo>
                <a:lnTo>
                  <a:pt x="0" y="8761318"/>
                </a:lnTo>
                <a:lnTo>
                  <a:pt x="0" y="0"/>
                </a:lnTo>
                <a:close/>
              </a:path>
            </a:pathLst>
          </a:custGeom>
          <a:blipFill>
            <a:blip r:embed="rId3">
              <a:extLst>
                <a:ext uri="{96DAC541-7B7A-43D3-8B79-37D633B846F1}">
                  <asvg:svgBlip xmlns:asvg="http://schemas.microsoft.com/office/drawing/2016/SVG/main" r:embed="rId4"/>
                </a:ext>
              </a:extLst>
            </a:blip>
            <a:stretch>
              <a:fillRect l="-26719" t="-4253" r="-24115" b="-6165"/>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Freeform 6" id="6"/>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7" id="7"/>
          <p:cNvSpPr/>
          <p:nvPr/>
        </p:nvSpPr>
        <p:spPr>
          <a:xfrm flipH="false" flipV="false" rot="0">
            <a:off x="-1653803" y="24267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7"/>
            <a:stretch>
              <a:fillRect l="0" t="0" r="0" b="0"/>
            </a:stretch>
          </a:blipFill>
        </p:spPr>
      </p:sp>
      <p:sp>
        <p:nvSpPr>
          <p:cNvPr name="Freeform 8" id="8"/>
          <p:cNvSpPr/>
          <p:nvPr/>
        </p:nvSpPr>
        <p:spPr>
          <a:xfrm flipH="false" flipV="false" rot="0">
            <a:off x="4562146" y="6506540"/>
            <a:ext cx="3749501" cy="2572879"/>
          </a:xfrm>
          <a:custGeom>
            <a:avLst/>
            <a:gdLst/>
            <a:ahLst/>
            <a:cxnLst/>
            <a:rect r="r" b="b" t="t" l="l"/>
            <a:pathLst>
              <a:path h="2572879" w="3749501">
                <a:moveTo>
                  <a:pt x="0" y="0"/>
                </a:moveTo>
                <a:lnTo>
                  <a:pt x="3749501" y="0"/>
                </a:lnTo>
                <a:lnTo>
                  <a:pt x="3749501" y="2572879"/>
                </a:lnTo>
                <a:lnTo>
                  <a:pt x="0" y="2572879"/>
                </a:lnTo>
                <a:lnTo>
                  <a:pt x="0" y="0"/>
                </a:lnTo>
                <a:close/>
              </a:path>
            </a:pathLst>
          </a:custGeom>
          <a:blipFill>
            <a:blip r:embed="rId8"/>
            <a:stretch>
              <a:fillRect l="0" t="0" r="0" b="0"/>
            </a:stretch>
          </a:blipFill>
        </p:spPr>
      </p:sp>
      <p:sp>
        <p:nvSpPr>
          <p:cNvPr name="TextBox 9" id="9"/>
          <p:cNvSpPr txBox="true"/>
          <p:nvPr/>
        </p:nvSpPr>
        <p:spPr>
          <a:xfrm rot="0">
            <a:off x="5780972" y="4019018"/>
            <a:ext cx="6726057" cy="2119975"/>
          </a:xfrm>
          <a:prstGeom prst="rect">
            <a:avLst/>
          </a:prstGeom>
        </p:spPr>
        <p:txBody>
          <a:bodyPr anchor="t" rtlCol="false" tIns="0" lIns="0" bIns="0" rIns="0">
            <a:spAutoFit/>
          </a:bodyPr>
          <a:lstStyle/>
          <a:p>
            <a:pPr>
              <a:lnSpc>
                <a:spcPts val="2803"/>
              </a:lnSpc>
            </a:pPr>
            <a:r>
              <a:rPr lang="en-US" sz="1730" spc="86">
                <a:solidFill>
                  <a:srgbClr val="FFFFFF"/>
                </a:solidFill>
                <a:latin typeface="Poppins Light"/>
              </a:rPr>
              <a:t>Methods</a:t>
            </a:r>
          </a:p>
          <a:p>
            <a:pPr marL="373659" indent="-186830" lvl="1">
              <a:lnSpc>
                <a:spcPts val="2803"/>
              </a:lnSpc>
              <a:buFont typeface="Arial"/>
              <a:buChar char="•"/>
            </a:pPr>
            <a:r>
              <a:rPr lang="en-US" sz="1730" spc="86">
                <a:solidFill>
                  <a:srgbClr val="FFFFFF"/>
                </a:solidFill>
                <a:latin typeface="Poppins Light"/>
              </a:rPr>
              <a:t>Standardization</a:t>
            </a:r>
          </a:p>
          <a:p>
            <a:pPr marL="747318" indent="-249106" lvl="2">
              <a:lnSpc>
                <a:spcPts val="2803"/>
              </a:lnSpc>
              <a:buFont typeface="Arial"/>
              <a:buChar char="⚬"/>
            </a:pPr>
            <a:r>
              <a:rPr lang="en-US" sz="1730" spc="86">
                <a:solidFill>
                  <a:srgbClr val="FFFFFF"/>
                </a:solidFill>
                <a:latin typeface="Poppins Light"/>
              </a:rPr>
              <a:t>the mean and divide by variance</a:t>
            </a:r>
          </a:p>
          <a:p>
            <a:pPr marL="747318" indent="-249106" lvl="2">
              <a:lnSpc>
                <a:spcPts val="2803"/>
              </a:lnSpc>
              <a:buFont typeface="Arial"/>
              <a:buChar char="⚬"/>
            </a:pPr>
            <a:r>
              <a:rPr lang="en-US" sz="1730" spc="86">
                <a:solidFill>
                  <a:srgbClr val="FFFFFF"/>
                </a:solidFill>
                <a:latin typeface="Poppins Light"/>
              </a:rPr>
              <a:t>f</a:t>
            </a:r>
            <a:r>
              <a:rPr lang="en-US" sz="1730" spc="86">
                <a:solidFill>
                  <a:srgbClr val="FFFFFF"/>
                </a:solidFill>
                <a:latin typeface="Poppins Light"/>
              </a:rPr>
              <a:t>eatures centered to 0 &amp; variance = 1</a:t>
            </a:r>
          </a:p>
          <a:p>
            <a:pPr marL="373659" indent="-186830" lvl="1">
              <a:lnSpc>
                <a:spcPts val="2803"/>
              </a:lnSpc>
              <a:buFont typeface="Arial"/>
              <a:buChar char="•"/>
            </a:pPr>
            <a:r>
              <a:rPr lang="en-US" sz="1730" spc="86">
                <a:solidFill>
                  <a:srgbClr val="FFFFFF"/>
                </a:solidFill>
                <a:latin typeface="Poppins Light"/>
              </a:rPr>
              <a:t>Normalization</a:t>
            </a:r>
          </a:p>
          <a:p>
            <a:pPr marL="747318" indent="-249106" lvl="2">
              <a:lnSpc>
                <a:spcPts val="2803"/>
              </a:lnSpc>
              <a:buFont typeface="Arial"/>
              <a:buChar char="⚬"/>
            </a:pPr>
            <a:r>
              <a:rPr lang="en-US" sz="1730" spc="86">
                <a:solidFill>
                  <a:srgbClr val="FFFFFF"/>
                </a:solidFill>
                <a:latin typeface="Poppins Light"/>
              </a:rPr>
              <a:t>data ranges from -1 to +1</a:t>
            </a:r>
          </a:p>
        </p:txBody>
      </p:sp>
      <p:sp>
        <p:nvSpPr>
          <p:cNvPr name="TextBox 10" id="10"/>
          <p:cNvSpPr txBox="true"/>
          <p:nvPr/>
        </p:nvSpPr>
        <p:spPr>
          <a:xfrm rot="0">
            <a:off x="6436897" y="2600674"/>
            <a:ext cx="5414207" cy="11365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Increasing | Decreasing values</a:t>
            </a:r>
          </a:p>
        </p:txBody>
      </p:sp>
      <p:sp>
        <p:nvSpPr>
          <p:cNvPr name="TextBox 11" id="11"/>
          <p:cNvSpPr txBox="true"/>
          <p:nvPr/>
        </p:nvSpPr>
        <p:spPr>
          <a:xfrm rot="0">
            <a:off x="5750853" y="1552575"/>
            <a:ext cx="6326524"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FFFFFF"/>
                </a:solidFill>
                <a:latin typeface="Computer Says No"/>
              </a:rPr>
              <a:t>SCALING DATA</a:t>
            </a:r>
          </a:p>
        </p:txBody>
      </p:sp>
      <p:sp>
        <p:nvSpPr>
          <p:cNvPr name="TextBox 12" id="12"/>
          <p:cNvSpPr txBox="true"/>
          <p:nvPr/>
        </p:nvSpPr>
        <p:spPr>
          <a:xfrm rot="0">
            <a:off x="9538898" y="8236828"/>
            <a:ext cx="2907517" cy="698259"/>
          </a:xfrm>
          <a:prstGeom prst="rect">
            <a:avLst/>
          </a:prstGeom>
        </p:spPr>
        <p:txBody>
          <a:bodyPr anchor="t" rtlCol="false" tIns="0" lIns="0" bIns="0" rIns="0">
            <a:spAutoFit/>
          </a:bodyPr>
          <a:lstStyle/>
          <a:p>
            <a:pPr algn="ctr">
              <a:lnSpc>
                <a:spcPts val="2803"/>
              </a:lnSpc>
            </a:pPr>
            <a:r>
              <a:rPr lang="en-US" sz="1730" spc="86">
                <a:solidFill>
                  <a:srgbClr val="FFFFFF"/>
                </a:solidFill>
                <a:latin typeface="Poppins"/>
              </a:rPr>
              <a:t>However, the MAPE value is still the same.</a:t>
            </a:r>
          </a:p>
        </p:txBody>
      </p:sp>
      <p:sp>
        <p:nvSpPr>
          <p:cNvPr name="TextBox 13" id="13"/>
          <p:cNvSpPr txBox="true"/>
          <p:nvPr/>
        </p:nvSpPr>
        <p:spPr>
          <a:xfrm rot="0">
            <a:off x="8929906" y="6482351"/>
            <a:ext cx="4125499" cy="1403109"/>
          </a:xfrm>
          <a:prstGeom prst="rect">
            <a:avLst/>
          </a:prstGeom>
        </p:spPr>
        <p:txBody>
          <a:bodyPr anchor="t" rtlCol="false" tIns="0" lIns="0" bIns="0" rIns="0">
            <a:spAutoFit/>
          </a:bodyPr>
          <a:lstStyle/>
          <a:p>
            <a:pPr algn="ctr">
              <a:lnSpc>
                <a:spcPts val="2803"/>
              </a:lnSpc>
            </a:pPr>
            <a:r>
              <a:rPr lang="en-US" sz="1730" spc="86">
                <a:solidFill>
                  <a:srgbClr val="FFFFFF"/>
                </a:solidFill>
                <a:latin typeface="Poppins"/>
              </a:rPr>
              <a:t>We shouldn’t use Normalization because time series doesn’t have any bound. Hence, we need to use Standardization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225348" y="3633322"/>
            <a:ext cx="10822862" cy="3925231"/>
          </a:xfrm>
          <a:prstGeom prst="rect">
            <a:avLst/>
          </a:prstGeom>
        </p:spPr>
        <p:txBody>
          <a:bodyPr anchor="t" rtlCol="false" tIns="0" lIns="0" bIns="0" rIns="0">
            <a:spAutoFit/>
          </a:bodyPr>
          <a:lstStyle/>
          <a:p>
            <a:pPr algn="ctr">
              <a:lnSpc>
                <a:spcPts val="14298"/>
              </a:lnSpc>
            </a:pPr>
            <a:r>
              <a:rPr lang="en-US" sz="19859">
                <a:solidFill>
                  <a:srgbClr val="6866E1"/>
                </a:solidFill>
                <a:latin typeface="Computer Says No"/>
              </a:rPr>
              <a:t>MODEL</a:t>
            </a:r>
          </a:p>
          <a:p>
            <a:pPr algn="ctr" marL="0" indent="0" lvl="0">
              <a:lnSpc>
                <a:spcPts val="14298"/>
              </a:lnSpc>
              <a:spcBef>
                <a:spcPct val="0"/>
              </a:spcBef>
            </a:pPr>
            <a:r>
              <a:rPr lang="en-US" sz="19859">
                <a:solidFill>
                  <a:srgbClr val="6866E1"/>
                </a:solidFill>
                <a:latin typeface="Computer Says No"/>
              </a:rPr>
              <a:t>SELECTION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SCORING METHODS</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MSE</a:t>
            </a:r>
          </a:p>
        </p:txBody>
      </p:sp>
      <p:sp>
        <p:nvSpPr>
          <p:cNvPr name="TextBox 14" id="14"/>
          <p:cNvSpPr txBox="true"/>
          <p:nvPr/>
        </p:nvSpPr>
        <p:spPr>
          <a:xfrm rot="0">
            <a:off x="2955911" y="6324987"/>
            <a:ext cx="3325894" cy="2564511"/>
          </a:xfrm>
          <a:prstGeom prst="rect">
            <a:avLst/>
          </a:prstGeom>
        </p:spPr>
        <p:txBody>
          <a:bodyPr anchor="t" rtlCol="false" tIns="0" lIns="0" bIns="0" rIns="0">
            <a:spAutoFit/>
          </a:bodyPr>
          <a:lstStyle/>
          <a:p>
            <a:pPr algn="ctr">
              <a:lnSpc>
                <a:spcPts val="3402"/>
              </a:lnSpc>
            </a:pPr>
            <a:r>
              <a:rPr lang="en-US" sz="2100">
                <a:solidFill>
                  <a:srgbClr val="FFFFFF"/>
                </a:solidFill>
                <a:latin typeface="Poppins Light"/>
              </a:rPr>
              <a:t>Mean Squared Error</a:t>
            </a:r>
          </a:p>
          <a:p>
            <a:pPr algn="ctr">
              <a:lnSpc>
                <a:spcPts val="3402"/>
              </a:lnSpc>
            </a:pPr>
            <a:r>
              <a:rPr lang="en-US" sz="2100">
                <a:solidFill>
                  <a:srgbClr val="FFFFFF"/>
                </a:solidFill>
                <a:latin typeface="Poppins"/>
              </a:rPr>
              <a:t>is the average squared difference between the estimated values and the actual value</a:t>
            </a:r>
          </a:p>
          <a:p>
            <a:pPr algn="ctr">
              <a:lnSpc>
                <a:spcPts val="3402"/>
              </a:lnSpc>
            </a:pP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R²</a:t>
            </a:r>
            <a:r>
              <a:rPr lang="en-US" sz="6192">
                <a:solidFill>
                  <a:srgbClr val="BF78FE"/>
                </a:solidFill>
                <a:latin typeface="Computer Says No"/>
              </a:rPr>
              <a:t> </a:t>
            </a:r>
          </a:p>
        </p:txBody>
      </p:sp>
      <p:sp>
        <p:nvSpPr>
          <p:cNvPr name="TextBox 16" id="16"/>
          <p:cNvSpPr txBox="true"/>
          <p:nvPr/>
        </p:nvSpPr>
        <p:spPr>
          <a:xfrm rot="0">
            <a:off x="12574252"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MAE</a:t>
            </a:r>
          </a:p>
        </p:txBody>
      </p:sp>
      <p:sp>
        <p:nvSpPr>
          <p:cNvPr name="TextBox 17" id="17"/>
          <p:cNvSpPr txBox="true"/>
          <p:nvPr/>
        </p:nvSpPr>
        <p:spPr>
          <a:xfrm rot="0">
            <a:off x="7553285" y="6273731"/>
            <a:ext cx="3858295" cy="2135886"/>
          </a:xfrm>
          <a:prstGeom prst="rect">
            <a:avLst/>
          </a:prstGeom>
        </p:spPr>
        <p:txBody>
          <a:bodyPr anchor="t" rtlCol="false" tIns="0" lIns="0" bIns="0" rIns="0">
            <a:spAutoFit/>
          </a:bodyPr>
          <a:lstStyle/>
          <a:p>
            <a:pPr algn="ctr">
              <a:lnSpc>
                <a:spcPts val="3402"/>
              </a:lnSpc>
            </a:pPr>
            <a:r>
              <a:rPr lang="en-US" sz="2100">
                <a:solidFill>
                  <a:srgbClr val="FFFFFF"/>
                </a:solidFill>
                <a:latin typeface="Poppins Light"/>
              </a:rPr>
              <a:t>Coefficient of determination</a:t>
            </a:r>
          </a:p>
          <a:p>
            <a:pPr algn="ctr">
              <a:lnSpc>
                <a:spcPts val="3402"/>
              </a:lnSpc>
            </a:pPr>
            <a:r>
              <a:rPr lang="en-US" sz="2100">
                <a:solidFill>
                  <a:srgbClr val="FFFFFF"/>
                </a:solidFill>
                <a:latin typeface="Poppins Light"/>
              </a:rPr>
              <a:t>-∞ &lt;X &lt; 1</a:t>
            </a:r>
          </a:p>
          <a:p>
            <a:pPr algn="ctr">
              <a:lnSpc>
                <a:spcPts val="3402"/>
              </a:lnSpc>
            </a:pPr>
            <a:r>
              <a:rPr lang="en-US" sz="2100">
                <a:solidFill>
                  <a:srgbClr val="FFFFFF"/>
                </a:solidFill>
                <a:latin typeface="Poppins Light"/>
              </a:rPr>
              <a:t>R² = 0 (Predicted Mean)</a:t>
            </a:r>
          </a:p>
          <a:p>
            <a:pPr algn="ctr">
              <a:lnSpc>
                <a:spcPts val="3402"/>
              </a:lnSpc>
            </a:pPr>
            <a:r>
              <a:rPr lang="en-US" sz="2100">
                <a:solidFill>
                  <a:srgbClr val="FFFFFF"/>
                </a:solidFill>
                <a:latin typeface="Poppins Light"/>
              </a:rPr>
              <a:t>R² = 1 (Predicted Exact)</a:t>
            </a:r>
          </a:p>
          <a:p>
            <a:pPr algn="ctr">
              <a:lnSpc>
                <a:spcPts val="3402"/>
              </a:lnSpc>
            </a:pPr>
          </a:p>
        </p:txBody>
      </p:sp>
      <p:sp>
        <p:nvSpPr>
          <p:cNvPr name="TextBox 18" id="18"/>
          <p:cNvSpPr txBox="true"/>
          <p:nvPr/>
        </p:nvSpPr>
        <p:spPr>
          <a:xfrm rot="0">
            <a:off x="12563855" y="6273731"/>
            <a:ext cx="3300393" cy="1707261"/>
          </a:xfrm>
          <a:prstGeom prst="rect">
            <a:avLst/>
          </a:prstGeom>
        </p:spPr>
        <p:txBody>
          <a:bodyPr anchor="t" rtlCol="false" tIns="0" lIns="0" bIns="0" rIns="0">
            <a:spAutoFit/>
          </a:bodyPr>
          <a:lstStyle/>
          <a:p>
            <a:pPr algn="ctr">
              <a:lnSpc>
                <a:spcPts val="3402"/>
              </a:lnSpc>
            </a:pPr>
            <a:r>
              <a:rPr lang="en-US" sz="2100">
                <a:solidFill>
                  <a:srgbClr val="FFFFFF"/>
                </a:solidFill>
                <a:latin typeface="Poppins Light"/>
              </a:rPr>
              <a:t>Mean Absolute Error</a:t>
            </a:r>
          </a:p>
          <a:p>
            <a:pPr algn="ctr">
              <a:lnSpc>
                <a:spcPts val="3402"/>
              </a:lnSpc>
            </a:pPr>
            <a:r>
              <a:rPr lang="en-US" sz="2100">
                <a:solidFill>
                  <a:srgbClr val="FFFFFF"/>
                </a:solidFill>
                <a:latin typeface="Poppins Light"/>
              </a:rPr>
              <a:t> error between paired observations expressing the same phenomenon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822664" y="1028700"/>
            <a:ext cx="14182902" cy="8569524"/>
          </a:xfrm>
          <a:custGeom>
            <a:avLst/>
            <a:gdLst/>
            <a:ahLst/>
            <a:cxnLst/>
            <a:rect r="r" b="b" t="t" l="l"/>
            <a:pathLst>
              <a:path h="8569524" w="14182902">
                <a:moveTo>
                  <a:pt x="0" y="0"/>
                </a:moveTo>
                <a:lnTo>
                  <a:pt x="14182903" y="0"/>
                </a:lnTo>
                <a:lnTo>
                  <a:pt x="14182903" y="8569524"/>
                </a:lnTo>
                <a:lnTo>
                  <a:pt x="0" y="8569524"/>
                </a:lnTo>
                <a:lnTo>
                  <a:pt x="0" y="0"/>
                </a:lnTo>
                <a:close/>
              </a:path>
            </a:pathLst>
          </a:custGeom>
          <a:blipFill>
            <a:blip r:embed="rId3">
              <a:extLst>
                <a:ext uri="{96DAC541-7B7A-43D3-8B79-37D633B846F1}">
                  <asvg:svgBlip xmlns:asvg="http://schemas.microsoft.com/office/drawing/2016/SVG/main" r:embed="rId4"/>
                </a:ext>
              </a:extLst>
            </a:blip>
            <a:stretch>
              <a:fillRect l="-5975" t="-6586" r="0" b="-6303"/>
            </a:stretch>
          </a:blipFill>
        </p:spPr>
      </p:sp>
      <p:sp>
        <p:nvSpPr>
          <p:cNvPr name="Freeform 4" id="4"/>
          <p:cNvSpPr/>
          <p:nvPr/>
        </p:nvSpPr>
        <p:spPr>
          <a:xfrm flipH="false" flipV="false" rot="0">
            <a:off x="14628593" y="4333208"/>
            <a:ext cx="2965916" cy="6828198"/>
          </a:xfrm>
          <a:custGeom>
            <a:avLst/>
            <a:gdLst/>
            <a:ahLst/>
            <a:cxnLst/>
            <a:rect r="r" b="b" t="t" l="l"/>
            <a:pathLst>
              <a:path h="6828198" w="2965916">
                <a:moveTo>
                  <a:pt x="0" y="0"/>
                </a:moveTo>
                <a:lnTo>
                  <a:pt x="2965916" y="0"/>
                </a:lnTo>
                <a:lnTo>
                  <a:pt x="2965916"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Freeform 6" id="6"/>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7" id="7"/>
          <p:cNvSpPr/>
          <p:nvPr/>
        </p:nvSpPr>
        <p:spPr>
          <a:xfrm flipH="false" flipV="false" rot="0">
            <a:off x="-1653803" y="24267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7"/>
            <a:stretch>
              <a:fillRect l="0" t="0" r="0" b="0"/>
            </a:stretch>
          </a:blipFill>
        </p:spPr>
      </p:sp>
      <p:sp>
        <p:nvSpPr>
          <p:cNvPr name="Freeform 8" id="8"/>
          <p:cNvSpPr/>
          <p:nvPr/>
        </p:nvSpPr>
        <p:spPr>
          <a:xfrm flipH="false" flipV="false" rot="0">
            <a:off x="2743634" y="6753355"/>
            <a:ext cx="4678264" cy="2370062"/>
          </a:xfrm>
          <a:custGeom>
            <a:avLst/>
            <a:gdLst/>
            <a:ahLst/>
            <a:cxnLst/>
            <a:rect r="r" b="b" t="t" l="l"/>
            <a:pathLst>
              <a:path h="2370062" w="4678264">
                <a:moveTo>
                  <a:pt x="0" y="0"/>
                </a:moveTo>
                <a:lnTo>
                  <a:pt x="4678264" y="0"/>
                </a:lnTo>
                <a:lnTo>
                  <a:pt x="4678264" y="2370063"/>
                </a:lnTo>
                <a:lnTo>
                  <a:pt x="0" y="2370063"/>
                </a:lnTo>
                <a:lnTo>
                  <a:pt x="0" y="0"/>
                </a:lnTo>
                <a:close/>
              </a:path>
            </a:pathLst>
          </a:custGeom>
          <a:blipFill>
            <a:blip r:embed="rId8"/>
            <a:stretch>
              <a:fillRect l="0" t="0" r="0" b="0"/>
            </a:stretch>
          </a:blipFill>
        </p:spPr>
      </p:sp>
      <p:sp>
        <p:nvSpPr>
          <p:cNvPr name="Freeform 9" id="9"/>
          <p:cNvSpPr/>
          <p:nvPr/>
        </p:nvSpPr>
        <p:spPr>
          <a:xfrm flipH="false" flipV="false" rot="0">
            <a:off x="7939586" y="6753355"/>
            <a:ext cx="6002155" cy="2370062"/>
          </a:xfrm>
          <a:custGeom>
            <a:avLst/>
            <a:gdLst/>
            <a:ahLst/>
            <a:cxnLst/>
            <a:rect r="r" b="b" t="t" l="l"/>
            <a:pathLst>
              <a:path h="2370062" w="6002155">
                <a:moveTo>
                  <a:pt x="0" y="0"/>
                </a:moveTo>
                <a:lnTo>
                  <a:pt x="6002154" y="0"/>
                </a:lnTo>
                <a:lnTo>
                  <a:pt x="6002154" y="2370063"/>
                </a:lnTo>
                <a:lnTo>
                  <a:pt x="0" y="2370063"/>
                </a:lnTo>
                <a:lnTo>
                  <a:pt x="0" y="0"/>
                </a:lnTo>
                <a:close/>
              </a:path>
            </a:pathLst>
          </a:custGeom>
          <a:blipFill>
            <a:blip r:embed="rId9"/>
            <a:stretch>
              <a:fillRect l="0" t="0" r="0" b="0"/>
            </a:stretch>
          </a:blipFill>
        </p:spPr>
      </p:sp>
      <p:sp>
        <p:nvSpPr>
          <p:cNvPr name="Freeform 10" id="10"/>
          <p:cNvSpPr/>
          <p:nvPr/>
        </p:nvSpPr>
        <p:spPr>
          <a:xfrm flipH="false" flipV="false" rot="0">
            <a:off x="2743634" y="4194935"/>
            <a:ext cx="2752248" cy="2341056"/>
          </a:xfrm>
          <a:custGeom>
            <a:avLst/>
            <a:gdLst/>
            <a:ahLst/>
            <a:cxnLst/>
            <a:rect r="r" b="b" t="t" l="l"/>
            <a:pathLst>
              <a:path h="2341056" w="2752248">
                <a:moveTo>
                  <a:pt x="0" y="0"/>
                </a:moveTo>
                <a:lnTo>
                  <a:pt x="2752248" y="0"/>
                </a:lnTo>
                <a:lnTo>
                  <a:pt x="2752248" y="2341056"/>
                </a:lnTo>
                <a:lnTo>
                  <a:pt x="0" y="2341056"/>
                </a:lnTo>
                <a:lnTo>
                  <a:pt x="0" y="0"/>
                </a:lnTo>
                <a:close/>
              </a:path>
            </a:pathLst>
          </a:custGeom>
          <a:blipFill>
            <a:blip r:embed="rId10"/>
            <a:stretch>
              <a:fillRect l="0" t="0" r="0" b="0"/>
            </a:stretch>
          </a:blipFill>
        </p:spPr>
      </p:sp>
      <p:sp>
        <p:nvSpPr>
          <p:cNvPr name="Freeform 11" id="11"/>
          <p:cNvSpPr/>
          <p:nvPr/>
        </p:nvSpPr>
        <p:spPr>
          <a:xfrm flipH="false" flipV="false" rot="0">
            <a:off x="5834168" y="4194935"/>
            <a:ext cx="5339493" cy="2341056"/>
          </a:xfrm>
          <a:custGeom>
            <a:avLst/>
            <a:gdLst/>
            <a:ahLst/>
            <a:cxnLst/>
            <a:rect r="r" b="b" t="t" l="l"/>
            <a:pathLst>
              <a:path h="2341056" w="5339493">
                <a:moveTo>
                  <a:pt x="0" y="0"/>
                </a:moveTo>
                <a:lnTo>
                  <a:pt x="5339493" y="0"/>
                </a:lnTo>
                <a:lnTo>
                  <a:pt x="5339493" y="2341056"/>
                </a:lnTo>
                <a:lnTo>
                  <a:pt x="0" y="2341056"/>
                </a:lnTo>
                <a:lnTo>
                  <a:pt x="0" y="0"/>
                </a:lnTo>
                <a:close/>
              </a:path>
            </a:pathLst>
          </a:custGeom>
          <a:blipFill>
            <a:blip r:embed="rId11"/>
            <a:stretch>
              <a:fillRect l="0" t="0" r="0" b="0"/>
            </a:stretch>
          </a:blipFill>
        </p:spPr>
      </p:sp>
      <p:sp>
        <p:nvSpPr>
          <p:cNvPr name="TextBox 12" id="12"/>
          <p:cNvSpPr txBox="true"/>
          <p:nvPr/>
        </p:nvSpPr>
        <p:spPr>
          <a:xfrm rot="0">
            <a:off x="5495882" y="2812908"/>
            <a:ext cx="6836466" cy="5650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ARIMA - order(1,1,0)</a:t>
            </a:r>
          </a:p>
        </p:txBody>
      </p:sp>
      <p:sp>
        <p:nvSpPr>
          <p:cNvPr name="TextBox 13" id="13"/>
          <p:cNvSpPr txBox="true"/>
          <p:nvPr/>
        </p:nvSpPr>
        <p:spPr>
          <a:xfrm rot="0">
            <a:off x="5610950" y="1552575"/>
            <a:ext cx="660633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FFFFFF"/>
                </a:solidFill>
                <a:latin typeface="Computer Says No"/>
              </a:rPr>
              <a:t>BASELINE</a:t>
            </a:r>
          </a:p>
        </p:txBody>
      </p:sp>
      <p:sp>
        <p:nvSpPr>
          <p:cNvPr name="TextBox 14" id="14"/>
          <p:cNvSpPr txBox="true"/>
          <p:nvPr/>
        </p:nvSpPr>
        <p:spPr>
          <a:xfrm rot="0">
            <a:off x="11516561" y="4257008"/>
            <a:ext cx="4388919" cy="6054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rPr>
              <a:t>Autocorrelation Analysis:</a:t>
            </a:r>
          </a:p>
          <a:p>
            <a:pPr algn="just" marL="325137" indent="-162569" lvl="1">
              <a:lnSpc>
                <a:spcPts val="2439"/>
              </a:lnSpc>
              <a:buFont typeface="Arial"/>
              <a:buChar char="•"/>
            </a:pPr>
            <a:r>
              <a:rPr lang="en-US" sz="1505">
                <a:solidFill>
                  <a:srgbClr val="FFFFFF"/>
                </a:solidFill>
                <a:latin typeface="Poppins Light"/>
              </a:rPr>
              <a:t>it gives us the value of P = 1</a:t>
            </a:r>
          </a:p>
        </p:txBody>
      </p:sp>
      <p:sp>
        <p:nvSpPr>
          <p:cNvPr name="TextBox 15" id="15"/>
          <p:cNvSpPr txBox="true"/>
          <p:nvPr/>
        </p:nvSpPr>
        <p:spPr>
          <a:xfrm rot="0">
            <a:off x="11516561" y="4972626"/>
            <a:ext cx="4388919" cy="6054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rPr>
              <a:t>Augmented Dicky Fuller Test:</a:t>
            </a:r>
          </a:p>
          <a:p>
            <a:pPr algn="just" marL="325137" indent="-162569" lvl="1">
              <a:lnSpc>
                <a:spcPts val="2439"/>
              </a:lnSpc>
              <a:buFont typeface="Arial"/>
              <a:buChar char="•"/>
            </a:pPr>
            <a:r>
              <a:rPr lang="en-US" sz="1505">
                <a:solidFill>
                  <a:srgbClr val="FFFFFF"/>
                </a:solidFill>
                <a:latin typeface="Poppins Light"/>
              </a:rPr>
              <a:t>it tells us that it needs a difference of 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225348" y="3633322"/>
            <a:ext cx="10822862" cy="3925231"/>
          </a:xfrm>
          <a:prstGeom prst="rect">
            <a:avLst/>
          </a:prstGeom>
        </p:spPr>
        <p:txBody>
          <a:bodyPr anchor="t" rtlCol="false" tIns="0" lIns="0" bIns="0" rIns="0">
            <a:spAutoFit/>
          </a:bodyPr>
          <a:lstStyle/>
          <a:p>
            <a:pPr algn="ctr">
              <a:lnSpc>
                <a:spcPts val="14298"/>
              </a:lnSpc>
            </a:pPr>
            <a:r>
              <a:rPr lang="en-US" sz="19859">
                <a:solidFill>
                  <a:srgbClr val="6866E1"/>
                </a:solidFill>
                <a:latin typeface="Computer Says No"/>
              </a:rPr>
              <a:t>MODEL</a:t>
            </a:r>
          </a:p>
          <a:p>
            <a:pPr algn="ctr" marL="0" indent="0" lvl="0">
              <a:lnSpc>
                <a:spcPts val="14298"/>
              </a:lnSpc>
              <a:spcBef>
                <a:spcPct val="0"/>
              </a:spcBef>
            </a:pPr>
            <a:r>
              <a:rPr lang="en-US" sz="19859">
                <a:solidFill>
                  <a:srgbClr val="6866E1"/>
                </a:solidFill>
                <a:latin typeface="Computer Says No"/>
              </a:rPr>
              <a:t>IMPROVEMENT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822664" y="1028700"/>
            <a:ext cx="14182902" cy="8569524"/>
          </a:xfrm>
          <a:custGeom>
            <a:avLst/>
            <a:gdLst/>
            <a:ahLst/>
            <a:cxnLst/>
            <a:rect r="r" b="b" t="t" l="l"/>
            <a:pathLst>
              <a:path h="8569524" w="14182902">
                <a:moveTo>
                  <a:pt x="0" y="0"/>
                </a:moveTo>
                <a:lnTo>
                  <a:pt x="14182903" y="0"/>
                </a:lnTo>
                <a:lnTo>
                  <a:pt x="14182903" y="8569524"/>
                </a:lnTo>
                <a:lnTo>
                  <a:pt x="0" y="8569524"/>
                </a:lnTo>
                <a:lnTo>
                  <a:pt x="0" y="0"/>
                </a:lnTo>
                <a:close/>
              </a:path>
            </a:pathLst>
          </a:custGeom>
          <a:blipFill>
            <a:blip r:embed="rId3">
              <a:extLst>
                <a:ext uri="{96DAC541-7B7A-43D3-8B79-37D633B846F1}">
                  <asvg:svgBlip xmlns:asvg="http://schemas.microsoft.com/office/drawing/2016/SVG/main" r:embed="rId4"/>
                </a:ext>
              </a:extLst>
            </a:blip>
            <a:stretch>
              <a:fillRect l="-5975" t="-6586" r="0" b="-6303"/>
            </a:stretch>
          </a:blipFill>
        </p:spPr>
      </p:sp>
      <p:sp>
        <p:nvSpPr>
          <p:cNvPr name="Freeform 4" id="4"/>
          <p:cNvSpPr/>
          <p:nvPr/>
        </p:nvSpPr>
        <p:spPr>
          <a:xfrm flipH="false" flipV="false" rot="0">
            <a:off x="14628593" y="4333208"/>
            <a:ext cx="2965916" cy="6828198"/>
          </a:xfrm>
          <a:custGeom>
            <a:avLst/>
            <a:gdLst/>
            <a:ahLst/>
            <a:cxnLst/>
            <a:rect r="r" b="b" t="t" l="l"/>
            <a:pathLst>
              <a:path h="6828198" w="2965916">
                <a:moveTo>
                  <a:pt x="0" y="0"/>
                </a:moveTo>
                <a:lnTo>
                  <a:pt x="2965916" y="0"/>
                </a:lnTo>
                <a:lnTo>
                  <a:pt x="2965916"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Freeform 6" id="6"/>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7" id="7"/>
          <p:cNvSpPr/>
          <p:nvPr/>
        </p:nvSpPr>
        <p:spPr>
          <a:xfrm flipH="false" flipV="false" rot="0">
            <a:off x="-1653803" y="24267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7"/>
            <a:stretch>
              <a:fillRect l="0" t="0" r="0" b="0"/>
            </a:stretch>
          </a:blipFill>
        </p:spPr>
      </p:sp>
      <p:sp>
        <p:nvSpPr>
          <p:cNvPr name="Freeform 8" id="8"/>
          <p:cNvSpPr/>
          <p:nvPr/>
        </p:nvSpPr>
        <p:spPr>
          <a:xfrm flipH="false" flipV="false" rot="0">
            <a:off x="4361306" y="4840653"/>
            <a:ext cx="9000461" cy="1014946"/>
          </a:xfrm>
          <a:custGeom>
            <a:avLst/>
            <a:gdLst/>
            <a:ahLst/>
            <a:cxnLst/>
            <a:rect r="r" b="b" t="t" l="l"/>
            <a:pathLst>
              <a:path h="1014946" w="9000461">
                <a:moveTo>
                  <a:pt x="0" y="0"/>
                </a:moveTo>
                <a:lnTo>
                  <a:pt x="9000462" y="0"/>
                </a:lnTo>
                <a:lnTo>
                  <a:pt x="9000462" y="1014946"/>
                </a:lnTo>
                <a:lnTo>
                  <a:pt x="0" y="1014946"/>
                </a:lnTo>
                <a:lnTo>
                  <a:pt x="0" y="0"/>
                </a:lnTo>
                <a:close/>
              </a:path>
            </a:pathLst>
          </a:custGeom>
          <a:blipFill>
            <a:blip r:embed="rId8"/>
            <a:stretch>
              <a:fillRect l="0" t="0" r="0" b="0"/>
            </a:stretch>
          </a:blipFill>
        </p:spPr>
      </p:sp>
      <p:sp>
        <p:nvSpPr>
          <p:cNvPr name="Freeform 9" id="9"/>
          <p:cNvSpPr/>
          <p:nvPr/>
        </p:nvSpPr>
        <p:spPr>
          <a:xfrm flipH="false" flipV="false" rot="0">
            <a:off x="4361306" y="8086993"/>
            <a:ext cx="9000461" cy="1260065"/>
          </a:xfrm>
          <a:custGeom>
            <a:avLst/>
            <a:gdLst/>
            <a:ahLst/>
            <a:cxnLst/>
            <a:rect r="r" b="b" t="t" l="l"/>
            <a:pathLst>
              <a:path h="1260065" w="9000461">
                <a:moveTo>
                  <a:pt x="0" y="0"/>
                </a:moveTo>
                <a:lnTo>
                  <a:pt x="9000462" y="0"/>
                </a:lnTo>
                <a:lnTo>
                  <a:pt x="9000462" y="1260065"/>
                </a:lnTo>
                <a:lnTo>
                  <a:pt x="0" y="1260065"/>
                </a:lnTo>
                <a:lnTo>
                  <a:pt x="0" y="0"/>
                </a:lnTo>
                <a:close/>
              </a:path>
            </a:pathLst>
          </a:custGeom>
          <a:blipFill>
            <a:blip r:embed="rId9"/>
            <a:stretch>
              <a:fillRect l="0" t="0" r="0" b="0"/>
            </a:stretch>
          </a:blipFill>
        </p:spPr>
      </p:sp>
      <p:sp>
        <p:nvSpPr>
          <p:cNvPr name="Freeform 10" id="10"/>
          <p:cNvSpPr/>
          <p:nvPr/>
        </p:nvSpPr>
        <p:spPr>
          <a:xfrm flipH="false" flipV="false" rot="0">
            <a:off x="4381424" y="6524624"/>
            <a:ext cx="8980344" cy="955536"/>
          </a:xfrm>
          <a:custGeom>
            <a:avLst/>
            <a:gdLst/>
            <a:ahLst/>
            <a:cxnLst/>
            <a:rect r="r" b="b" t="t" l="l"/>
            <a:pathLst>
              <a:path h="955536" w="8980344">
                <a:moveTo>
                  <a:pt x="0" y="0"/>
                </a:moveTo>
                <a:lnTo>
                  <a:pt x="8980344" y="0"/>
                </a:lnTo>
                <a:lnTo>
                  <a:pt x="8980344" y="955536"/>
                </a:lnTo>
                <a:lnTo>
                  <a:pt x="0" y="955536"/>
                </a:lnTo>
                <a:lnTo>
                  <a:pt x="0" y="0"/>
                </a:lnTo>
                <a:close/>
              </a:path>
            </a:pathLst>
          </a:custGeom>
          <a:blipFill>
            <a:blip r:embed="rId10"/>
            <a:stretch>
              <a:fillRect l="0" t="0" r="0" b="0"/>
            </a:stretch>
          </a:blipFill>
        </p:spPr>
      </p:sp>
      <p:pic>
        <p:nvPicPr>
          <p:cNvPr name="Picture 11" id="11"/>
          <p:cNvPicPr>
            <a:picLocks noChangeAspect="true"/>
          </p:cNvPicPr>
          <p:nvPr/>
        </p:nvPicPr>
        <p:blipFill>
          <a:blip r:embed="rId11"/>
          <a:srcRect l="0" t="0" r="0" b="0"/>
          <a:stretch>
            <a:fillRect/>
          </a:stretch>
        </p:blipFill>
        <p:spPr>
          <a:xfrm flipH="false" flipV="false" rot="0">
            <a:off x="12779863" y="5313462"/>
            <a:ext cx="581905" cy="352052"/>
          </a:xfrm>
          <a:prstGeom prst="rect">
            <a:avLst/>
          </a:prstGeom>
        </p:spPr>
      </p:pic>
      <p:sp>
        <p:nvSpPr>
          <p:cNvPr name="TextBox 12" id="12"/>
          <p:cNvSpPr txBox="true"/>
          <p:nvPr/>
        </p:nvSpPr>
        <p:spPr>
          <a:xfrm rot="0">
            <a:off x="5495882" y="2812908"/>
            <a:ext cx="6836466" cy="11365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Grid Search to test all combinations of the Model</a:t>
            </a:r>
          </a:p>
        </p:txBody>
      </p:sp>
      <p:sp>
        <p:nvSpPr>
          <p:cNvPr name="TextBox 13" id="13"/>
          <p:cNvSpPr txBox="true"/>
          <p:nvPr/>
        </p:nvSpPr>
        <p:spPr>
          <a:xfrm rot="0">
            <a:off x="5610950" y="1552575"/>
            <a:ext cx="660633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FFFFFF"/>
                </a:solidFill>
                <a:latin typeface="Computer Says No"/>
              </a:rPr>
              <a:t>CHOOSING MODEL</a:t>
            </a:r>
          </a:p>
        </p:txBody>
      </p:sp>
      <p:sp>
        <p:nvSpPr>
          <p:cNvPr name="TextBox 14" id="14"/>
          <p:cNvSpPr txBox="true"/>
          <p:nvPr/>
        </p:nvSpPr>
        <p:spPr>
          <a:xfrm rot="0">
            <a:off x="6719656" y="4275630"/>
            <a:ext cx="4388919" cy="5650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ARIMA</a:t>
            </a:r>
          </a:p>
        </p:txBody>
      </p:sp>
      <p:pic>
        <p:nvPicPr>
          <p:cNvPr name="Picture 15" id="15"/>
          <p:cNvPicPr>
            <a:picLocks noChangeAspect="true"/>
          </p:cNvPicPr>
          <p:nvPr/>
        </p:nvPicPr>
        <p:blipFill>
          <a:blip r:embed="rId11"/>
          <a:srcRect l="0" t="0" r="0" b="0"/>
          <a:stretch>
            <a:fillRect/>
          </a:stretch>
        </p:blipFill>
        <p:spPr>
          <a:xfrm flipH="false" flipV="false" rot="0">
            <a:off x="12779863" y="6650340"/>
            <a:ext cx="581905" cy="352052"/>
          </a:xfrm>
          <a:prstGeom prst="rect">
            <a:avLst/>
          </a:prstGeom>
        </p:spPr>
      </p:pic>
      <p:pic>
        <p:nvPicPr>
          <p:cNvPr name="Picture 16" id="16"/>
          <p:cNvPicPr>
            <a:picLocks noChangeAspect="true"/>
          </p:cNvPicPr>
          <p:nvPr/>
        </p:nvPicPr>
        <p:blipFill>
          <a:blip r:embed="rId11"/>
          <a:srcRect l="0" t="0" r="0" b="0"/>
          <a:stretch>
            <a:fillRect/>
          </a:stretch>
        </p:blipFill>
        <p:spPr>
          <a:xfrm flipH="false" flipV="false" rot="0">
            <a:off x="12779863" y="7128108"/>
            <a:ext cx="581905" cy="352052"/>
          </a:xfrm>
          <a:prstGeom prst="rect">
            <a:avLst/>
          </a:prstGeom>
        </p:spPr>
      </p:pic>
      <p:sp>
        <p:nvSpPr>
          <p:cNvPr name="TextBox 17" id="17"/>
          <p:cNvSpPr txBox="true"/>
          <p:nvPr/>
        </p:nvSpPr>
        <p:spPr>
          <a:xfrm rot="0">
            <a:off x="6719656" y="5959601"/>
            <a:ext cx="4388919" cy="5650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SARIMA</a:t>
            </a:r>
          </a:p>
        </p:txBody>
      </p:sp>
      <p:sp>
        <p:nvSpPr>
          <p:cNvPr name="TextBox 18" id="18"/>
          <p:cNvSpPr txBox="true"/>
          <p:nvPr/>
        </p:nvSpPr>
        <p:spPr>
          <a:xfrm rot="0">
            <a:off x="5610950" y="7521970"/>
            <a:ext cx="6806002" cy="565023"/>
          </a:xfrm>
          <a:prstGeom prst="rect">
            <a:avLst/>
          </a:prstGeom>
        </p:spPr>
        <p:txBody>
          <a:bodyPr anchor="t" rtlCol="false" tIns="0" lIns="0" bIns="0" rIns="0">
            <a:spAutoFit/>
          </a:bodyPr>
          <a:lstStyle/>
          <a:p>
            <a:pPr algn="ctr">
              <a:lnSpc>
                <a:spcPts val="4535"/>
              </a:lnSpc>
            </a:pPr>
            <a:r>
              <a:rPr lang="en-US" sz="2799">
                <a:solidFill>
                  <a:srgbClr val="FFFFFF"/>
                </a:solidFill>
                <a:latin typeface="Poppins Bold"/>
              </a:rPr>
              <a:t>Holt Winter's Exponential Smoothing</a:t>
            </a:r>
            <a:r>
              <a:rPr lang="en-US" sz="2799">
                <a:solidFill>
                  <a:srgbClr val="FFFFFF"/>
                </a:solidFill>
                <a:latin typeface="Poppins Bold"/>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822664" y="1028700"/>
            <a:ext cx="14182902" cy="8569524"/>
          </a:xfrm>
          <a:custGeom>
            <a:avLst/>
            <a:gdLst/>
            <a:ahLst/>
            <a:cxnLst/>
            <a:rect r="r" b="b" t="t" l="l"/>
            <a:pathLst>
              <a:path h="8569524" w="14182902">
                <a:moveTo>
                  <a:pt x="0" y="0"/>
                </a:moveTo>
                <a:lnTo>
                  <a:pt x="14182903" y="0"/>
                </a:lnTo>
                <a:lnTo>
                  <a:pt x="14182903" y="8569524"/>
                </a:lnTo>
                <a:lnTo>
                  <a:pt x="0" y="8569524"/>
                </a:lnTo>
                <a:lnTo>
                  <a:pt x="0" y="0"/>
                </a:lnTo>
                <a:close/>
              </a:path>
            </a:pathLst>
          </a:custGeom>
          <a:blipFill>
            <a:blip r:embed="rId3">
              <a:extLst>
                <a:ext uri="{96DAC541-7B7A-43D3-8B79-37D633B846F1}">
                  <asvg:svgBlip xmlns:asvg="http://schemas.microsoft.com/office/drawing/2016/SVG/main" r:embed="rId4"/>
                </a:ext>
              </a:extLst>
            </a:blip>
            <a:stretch>
              <a:fillRect l="-5975" t="-6586" r="0" b="-6303"/>
            </a:stretch>
          </a:blipFill>
        </p:spPr>
      </p:sp>
      <p:sp>
        <p:nvSpPr>
          <p:cNvPr name="Freeform 4" id="4"/>
          <p:cNvSpPr/>
          <p:nvPr/>
        </p:nvSpPr>
        <p:spPr>
          <a:xfrm flipH="false" flipV="false" rot="0">
            <a:off x="14628593" y="4333208"/>
            <a:ext cx="2965916" cy="6828198"/>
          </a:xfrm>
          <a:custGeom>
            <a:avLst/>
            <a:gdLst/>
            <a:ahLst/>
            <a:cxnLst/>
            <a:rect r="r" b="b" t="t" l="l"/>
            <a:pathLst>
              <a:path h="6828198" w="2965916">
                <a:moveTo>
                  <a:pt x="0" y="0"/>
                </a:moveTo>
                <a:lnTo>
                  <a:pt x="2965916" y="0"/>
                </a:lnTo>
                <a:lnTo>
                  <a:pt x="2965916" y="6828198"/>
                </a:lnTo>
                <a:lnTo>
                  <a:pt x="0" y="6828198"/>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Freeform 6" id="6"/>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7" id="7"/>
          <p:cNvSpPr/>
          <p:nvPr/>
        </p:nvSpPr>
        <p:spPr>
          <a:xfrm flipH="false" flipV="false" rot="0">
            <a:off x="-1653803" y="242675"/>
            <a:ext cx="5726139" cy="2500874"/>
          </a:xfrm>
          <a:custGeom>
            <a:avLst/>
            <a:gdLst/>
            <a:ahLst/>
            <a:cxnLst/>
            <a:rect r="r" b="b" t="t" l="l"/>
            <a:pathLst>
              <a:path h="2500874" w="5726139">
                <a:moveTo>
                  <a:pt x="0" y="0"/>
                </a:moveTo>
                <a:lnTo>
                  <a:pt x="5726139" y="0"/>
                </a:lnTo>
                <a:lnTo>
                  <a:pt x="5726139" y="2500874"/>
                </a:lnTo>
                <a:lnTo>
                  <a:pt x="0" y="2500874"/>
                </a:lnTo>
                <a:lnTo>
                  <a:pt x="0" y="0"/>
                </a:lnTo>
                <a:close/>
              </a:path>
            </a:pathLst>
          </a:custGeom>
          <a:blipFill>
            <a:blip r:embed="rId7"/>
            <a:stretch>
              <a:fillRect l="0" t="0" r="0" b="0"/>
            </a:stretch>
          </a:blipFill>
        </p:spPr>
      </p:sp>
      <p:sp>
        <p:nvSpPr>
          <p:cNvPr name="Freeform 8" id="8"/>
          <p:cNvSpPr/>
          <p:nvPr/>
        </p:nvSpPr>
        <p:spPr>
          <a:xfrm flipH="false" flipV="false" rot="0">
            <a:off x="2478766" y="6826355"/>
            <a:ext cx="4042583" cy="2177713"/>
          </a:xfrm>
          <a:custGeom>
            <a:avLst/>
            <a:gdLst/>
            <a:ahLst/>
            <a:cxnLst/>
            <a:rect r="r" b="b" t="t" l="l"/>
            <a:pathLst>
              <a:path h="2177713" w="4042583">
                <a:moveTo>
                  <a:pt x="0" y="0"/>
                </a:moveTo>
                <a:lnTo>
                  <a:pt x="4042583" y="0"/>
                </a:lnTo>
                <a:lnTo>
                  <a:pt x="4042583" y="2177713"/>
                </a:lnTo>
                <a:lnTo>
                  <a:pt x="0" y="2177713"/>
                </a:lnTo>
                <a:lnTo>
                  <a:pt x="0" y="0"/>
                </a:lnTo>
                <a:close/>
              </a:path>
            </a:pathLst>
          </a:custGeom>
          <a:blipFill>
            <a:blip r:embed="rId8"/>
            <a:stretch>
              <a:fillRect l="0" t="0" r="0" b="0"/>
            </a:stretch>
          </a:blipFill>
        </p:spPr>
      </p:sp>
      <p:sp>
        <p:nvSpPr>
          <p:cNvPr name="Freeform 9" id="9"/>
          <p:cNvSpPr/>
          <p:nvPr/>
        </p:nvSpPr>
        <p:spPr>
          <a:xfrm flipH="false" flipV="false" rot="0">
            <a:off x="6892824" y="6773073"/>
            <a:ext cx="4042583" cy="2177713"/>
          </a:xfrm>
          <a:custGeom>
            <a:avLst/>
            <a:gdLst/>
            <a:ahLst/>
            <a:cxnLst/>
            <a:rect r="r" b="b" t="t" l="l"/>
            <a:pathLst>
              <a:path h="2177713" w="4042583">
                <a:moveTo>
                  <a:pt x="0" y="0"/>
                </a:moveTo>
                <a:lnTo>
                  <a:pt x="4042583" y="0"/>
                </a:lnTo>
                <a:lnTo>
                  <a:pt x="4042583" y="2177713"/>
                </a:lnTo>
                <a:lnTo>
                  <a:pt x="0" y="2177713"/>
                </a:lnTo>
                <a:lnTo>
                  <a:pt x="0" y="0"/>
                </a:lnTo>
                <a:close/>
              </a:path>
            </a:pathLst>
          </a:custGeom>
          <a:blipFill>
            <a:blip r:embed="rId9"/>
            <a:stretch>
              <a:fillRect l="0" t="0" r="0" b="0"/>
            </a:stretch>
          </a:blipFill>
        </p:spPr>
      </p:sp>
      <p:sp>
        <p:nvSpPr>
          <p:cNvPr name="Freeform 10" id="10"/>
          <p:cNvSpPr/>
          <p:nvPr/>
        </p:nvSpPr>
        <p:spPr>
          <a:xfrm flipH="false" flipV="false" rot="0">
            <a:off x="11330660" y="6773073"/>
            <a:ext cx="4058835" cy="2177713"/>
          </a:xfrm>
          <a:custGeom>
            <a:avLst/>
            <a:gdLst/>
            <a:ahLst/>
            <a:cxnLst/>
            <a:rect r="r" b="b" t="t" l="l"/>
            <a:pathLst>
              <a:path h="2177713" w="4058835">
                <a:moveTo>
                  <a:pt x="0" y="0"/>
                </a:moveTo>
                <a:lnTo>
                  <a:pt x="4058834" y="0"/>
                </a:lnTo>
                <a:lnTo>
                  <a:pt x="4058834" y="2177713"/>
                </a:lnTo>
                <a:lnTo>
                  <a:pt x="0" y="2177713"/>
                </a:lnTo>
                <a:lnTo>
                  <a:pt x="0" y="0"/>
                </a:lnTo>
                <a:close/>
              </a:path>
            </a:pathLst>
          </a:custGeom>
          <a:blipFill>
            <a:blip r:embed="rId10"/>
            <a:stretch>
              <a:fillRect l="0" t="0" r="0" b="0"/>
            </a:stretch>
          </a:blipFill>
        </p:spPr>
      </p:sp>
      <p:sp>
        <p:nvSpPr>
          <p:cNvPr name="Freeform 11" id="11"/>
          <p:cNvSpPr/>
          <p:nvPr/>
        </p:nvSpPr>
        <p:spPr>
          <a:xfrm flipH="false" flipV="false" rot="0">
            <a:off x="11401083" y="3826697"/>
            <a:ext cx="3930672" cy="2633606"/>
          </a:xfrm>
          <a:custGeom>
            <a:avLst/>
            <a:gdLst/>
            <a:ahLst/>
            <a:cxnLst/>
            <a:rect r="r" b="b" t="t" l="l"/>
            <a:pathLst>
              <a:path h="2633606" w="3930672">
                <a:moveTo>
                  <a:pt x="0" y="0"/>
                </a:moveTo>
                <a:lnTo>
                  <a:pt x="3930672" y="0"/>
                </a:lnTo>
                <a:lnTo>
                  <a:pt x="3930672" y="2633606"/>
                </a:lnTo>
                <a:lnTo>
                  <a:pt x="0" y="2633606"/>
                </a:lnTo>
                <a:lnTo>
                  <a:pt x="0" y="0"/>
                </a:lnTo>
                <a:close/>
              </a:path>
            </a:pathLst>
          </a:custGeom>
          <a:blipFill>
            <a:blip r:embed="rId11"/>
            <a:stretch>
              <a:fillRect l="0" t="0" r="0" b="0"/>
            </a:stretch>
          </a:blipFill>
        </p:spPr>
      </p:sp>
      <p:sp>
        <p:nvSpPr>
          <p:cNvPr name="Freeform 12" id="12"/>
          <p:cNvSpPr/>
          <p:nvPr/>
        </p:nvSpPr>
        <p:spPr>
          <a:xfrm flipH="false" flipV="false" rot="0">
            <a:off x="7208198" y="3826697"/>
            <a:ext cx="3411835" cy="2633606"/>
          </a:xfrm>
          <a:custGeom>
            <a:avLst/>
            <a:gdLst/>
            <a:ahLst/>
            <a:cxnLst/>
            <a:rect r="r" b="b" t="t" l="l"/>
            <a:pathLst>
              <a:path h="2633606" w="3411835">
                <a:moveTo>
                  <a:pt x="0" y="0"/>
                </a:moveTo>
                <a:lnTo>
                  <a:pt x="3411835" y="0"/>
                </a:lnTo>
                <a:lnTo>
                  <a:pt x="3411835" y="2633606"/>
                </a:lnTo>
                <a:lnTo>
                  <a:pt x="0" y="2633606"/>
                </a:lnTo>
                <a:lnTo>
                  <a:pt x="0" y="0"/>
                </a:lnTo>
                <a:close/>
              </a:path>
            </a:pathLst>
          </a:custGeom>
          <a:blipFill>
            <a:blip r:embed="rId12"/>
            <a:stretch>
              <a:fillRect l="0" t="0" r="0" b="0"/>
            </a:stretch>
          </a:blipFill>
        </p:spPr>
      </p:sp>
      <p:sp>
        <p:nvSpPr>
          <p:cNvPr name="Freeform 13" id="13"/>
          <p:cNvSpPr/>
          <p:nvPr/>
        </p:nvSpPr>
        <p:spPr>
          <a:xfrm flipH="false" flipV="false" rot="0">
            <a:off x="2574875" y="3826697"/>
            <a:ext cx="3850365" cy="2633606"/>
          </a:xfrm>
          <a:custGeom>
            <a:avLst/>
            <a:gdLst/>
            <a:ahLst/>
            <a:cxnLst/>
            <a:rect r="r" b="b" t="t" l="l"/>
            <a:pathLst>
              <a:path h="2633606" w="3850365">
                <a:moveTo>
                  <a:pt x="0" y="0"/>
                </a:moveTo>
                <a:lnTo>
                  <a:pt x="3850365" y="0"/>
                </a:lnTo>
                <a:lnTo>
                  <a:pt x="3850365" y="2633606"/>
                </a:lnTo>
                <a:lnTo>
                  <a:pt x="0" y="2633606"/>
                </a:lnTo>
                <a:lnTo>
                  <a:pt x="0" y="0"/>
                </a:lnTo>
                <a:close/>
              </a:path>
            </a:pathLst>
          </a:custGeom>
          <a:blipFill>
            <a:blip r:embed="rId13"/>
            <a:stretch>
              <a:fillRect l="0" t="0" r="0" b="0"/>
            </a:stretch>
          </a:blipFill>
        </p:spPr>
      </p:sp>
      <p:sp>
        <p:nvSpPr>
          <p:cNvPr name="TextBox 14" id="14"/>
          <p:cNvSpPr txBox="true"/>
          <p:nvPr/>
        </p:nvSpPr>
        <p:spPr>
          <a:xfrm rot="0">
            <a:off x="5412894" y="1435048"/>
            <a:ext cx="746221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FFFFFF"/>
                </a:solidFill>
                <a:latin typeface="Computer Says No"/>
              </a:rPr>
              <a:t>BEST MODELS</a:t>
            </a:r>
          </a:p>
        </p:txBody>
      </p:sp>
      <p:sp>
        <p:nvSpPr>
          <p:cNvPr name="TextBox 15" id="15"/>
          <p:cNvSpPr txBox="true"/>
          <p:nvPr/>
        </p:nvSpPr>
        <p:spPr>
          <a:xfrm rot="0">
            <a:off x="2330737" y="3013993"/>
            <a:ext cx="4388919" cy="638937"/>
          </a:xfrm>
          <a:prstGeom prst="rect">
            <a:avLst/>
          </a:prstGeom>
        </p:spPr>
        <p:txBody>
          <a:bodyPr anchor="t" rtlCol="false" tIns="0" lIns="0" bIns="0" rIns="0">
            <a:spAutoFit/>
          </a:bodyPr>
          <a:lstStyle/>
          <a:p>
            <a:pPr algn="ctr">
              <a:lnSpc>
                <a:spcPts val="5184"/>
              </a:lnSpc>
            </a:pPr>
            <a:r>
              <a:rPr lang="en-US" sz="3200">
                <a:solidFill>
                  <a:srgbClr val="FFFFFF"/>
                </a:solidFill>
                <a:latin typeface="Poppins"/>
              </a:rPr>
              <a:t>Apple</a:t>
            </a:r>
          </a:p>
        </p:txBody>
      </p:sp>
      <p:sp>
        <p:nvSpPr>
          <p:cNvPr name="TextBox 16" id="16"/>
          <p:cNvSpPr txBox="true"/>
          <p:nvPr/>
        </p:nvSpPr>
        <p:spPr>
          <a:xfrm rot="0">
            <a:off x="6719656" y="3013993"/>
            <a:ext cx="4388919" cy="638937"/>
          </a:xfrm>
          <a:prstGeom prst="rect">
            <a:avLst/>
          </a:prstGeom>
        </p:spPr>
        <p:txBody>
          <a:bodyPr anchor="t" rtlCol="false" tIns="0" lIns="0" bIns="0" rIns="0">
            <a:spAutoFit/>
          </a:bodyPr>
          <a:lstStyle/>
          <a:p>
            <a:pPr algn="ctr">
              <a:lnSpc>
                <a:spcPts val="5184"/>
              </a:lnSpc>
            </a:pPr>
            <a:r>
              <a:rPr lang="en-US" sz="3200">
                <a:solidFill>
                  <a:srgbClr val="FFFFFF"/>
                </a:solidFill>
                <a:latin typeface="Poppins"/>
              </a:rPr>
              <a:t>Amazon</a:t>
            </a:r>
          </a:p>
        </p:txBody>
      </p:sp>
      <p:sp>
        <p:nvSpPr>
          <p:cNvPr name="TextBox 17" id="17"/>
          <p:cNvSpPr txBox="true"/>
          <p:nvPr/>
        </p:nvSpPr>
        <p:spPr>
          <a:xfrm rot="0">
            <a:off x="11108575" y="3013993"/>
            <a:ext cx="4388919" cy="638937"/>
          </a:xfrm>
          <a:prstGeom prst="rect">
            <a:avLst/>
          </a:prstGeom>
        </p:spPr>
        <p:txBody>
          <a:bodyPr anchor="t" rtlCol="false" tIns="0" lIns="0" bIns="0" rIns="0">
            <a:spAutoFit/>
          </a:bodyPr>
          <a:lstStyle/>
          <a:p>
            <a:pPr algn="ctr">
              <a:lnSpc>
                <a:spcPts val="5184"/>
              </a:lnSpc>
            </a:pPr>
            <a:r>
              <a:rPr lang="en-US" sz="3200">
                <a:solidFill>
                  <a:srgbClr val="FFFFFF"/>
                </a:solidFill>
                <a:latin typeface="Poppins"/>
              </a:rPr>
              <a:t>DBS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255686"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39062"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2441"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50141"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5763082" y="1151397"/>
            <a:ext cx="7681610" cy="1818409"/>
          </a:xfrm>
          <a:prstGeom prst="rect">
            <a:avLst/>
          </a:prstGeom>
        </p:spPr>
        <p:txBody>
          <a:bodyPr anchor="t" rtlCol="false" tIns="0" lIns="0" bIns="0" rIns="0">
            <a:spAutoFit/>
          </a:bodyPr>
          <a:lstStyle/>
          <a:p>
            <a:pPr algn="ctr" marL="0" indent="0" lvl="0">
              <a:lnSpc>
                <a:spcPts val="12248"/>
              </a:lnSpc>
              <a:spcBef>
                <a:spcPct val="0"/>
              </a:spcBef>
            </a:pPr>
            <a:r>
              <a:rPr lang="en-US" sz="17012">
                <a:solidFill>
                  <a:srgbClr val="FFFFFF"/>
                </a:solidFill>
                <a:latin typeface="Computer Says No"/>
              </a:rPr>
              <a:t>CONCLUSION</a:t>
            </a:r>
          </a:p>
        </p:txBody>
      </p:sp>
      <p:sp>
        <p:nvSpPr>
          <p:cNvPr name="TextBox 10" id="10"/>
          <p:cNvSpPr txBox="true"/>
          <p:nvPr/>
        </p:nvSpPr>
        <p:spPr>
          <a:xfrm rot="0">
            <a:off x="7265582" y="2788831"/>
            <a:ext cx="7548859" cy="4496181"/>
          </a:xfrm>
          <a:prstGeom prst="rect">
            <a:avLst/>
          </a:prstGeom>
        </p:spPr>
        <p:txBody>
          <a:bodyPr anchor="t" rtlCol="false" tIns="0" lIns="0" bIns="0" rIns="0">
            <a:spAutoFit/>
          </a:bodyPr>
          <a:lstStyle/>
          <a:p>
            <a:pPr>
              <a:lnSpc>
                <a:spcPts val="5832"/>
              </a:lnSpc>
            </a:pPr>
            <a:r>
              <a:rPr lang="en-US" sz="3600" u="sng">
                <a:solidFill>
                  <a:srgbClr val="FFFFFF"/>
                </a:solidFill>
                <a:latin typeface="Poppins Bold"/>
              </a:rPr>
              <a:t>Best Models:</a:t>
            </a:r>
          </a:p>
          <a:p>
            <a:pPr marL="453390" indent="-226695" lvl="1">
              <a:lnSpc>
                <a:spcPts val="3402"/>
              </a:lnSpc>
              <a:buFont typeface="Arial"/>
              <a:buChar char="•"/>
            </a:pPr>
            <a:r>
              <a:rPr lang="en-US" sz="2100">
                <a:solidFill>
                  <a:srgbClr val="FFFFFF"/>
                </a:solidFill>
                <a:latin typeface="Poppins Light"/>
              </a:rPr>
              <a:t> Apple (SARIMAX = (2, 1, 2),(1, 1, 1, 7))</a:t>
            </a:r>
          </a:p>
          <a:p>
            <a:pPr marL="453390" indent="-226695" lvl="1">
              <a:lnSpc>
                <a:spcPts val="3402"/>
              </a:lnSpc>
              <a:buFont typeface="Arial"/>
              <a:buChar char="•"/>
            </a:pPr>
            <a:r>
              <a:rPr lang="en-US" sz="2100">
                <a:solidFill>
                  <a:srgbClr val="FFFFFF"/>
                </a:solidFill>
                <a:latin typeface="Poppins Light"/>
              </a:rPr>
              <a:t> Amazon (ARIMA = (4, 2, 3))</a:t>
            </a:r>
          </a:p>
          <a:p>
            <a:pPr marL="453390" indent="-226695" lvl="1">
              <a:lnSpc>
                <a:spcPts val="3402"/>
              </a:lnSpc>
              <a:buFont typeface="Arial"/>
              <a:buChar char="•"/>
            </a:pPr>
            <a:r>
              <a:rPr lang="en-US" sz="2100">
                <a:solidFill>
                  <a:srgbClr val="FFFFFF"/>
                </a:solidFill>
                <a:latin typeface="Poppins Light"/>
              </a:rPr>
              <a:t> DBS (SARIMAX = (1, 1, 1),(2, 1, 1, 7))</a:t>
            </a:r>
          </a:p>
          <a:p>
            <a:pPr>
              <a:lnSpc>
                <a:spcPts val="3402"/>
              </a:lnSpc>
            </a:pPr>
          </a:p>
          <a:p>
            <a:pPr>
              <a:lnSpc>
                <a:spcPts val="5832"/>
              </a:lnSpc>
            </a:pPr>
            <a:r>
              <a:rPr lang="en-US" sz="3600" u="sng">
                <a:solidFill>
                  <a:srgbClr val="FFFFFF"/>
                </a:solidFill>
                <a:latin typeface="Poppins Bold"/>
              </a:rPr>
              <a:t>Learning insides:</a:t>
            </a:r>
          </a:p>
          <a:p>
            <a:pPr marL="453390" indent="-226695" lvl="1">
              <a:lnSpc>
                <a:spcPts val="3402"/>
              </a:lnSpc>
              <a:buFont typeface="Arial"/>
              <a:buChar char="•"/>
            </a:pPr>
            <a:r>
              <a:rPr lang="en-US" sz="2100">
                <a:solidFill>
                  <a:srgbClr val="FFFFFF"/>
                </a:solidFill>
                <a:latin typeface="Poppins"/>
              </a:rPr>
              <a:t>s</a:t>
            </a:r>
            <a:r>
              <a:rPr lang="en-US" sz="2100">
                <a:solidFill>
                  <a:srgbClr val="FFFFFF"/>
                </a:solidFill>
                <a:latin typeface="Poppins Light"/>
              </a:rPr>
              <a:t>caling doesn't affect the model</a:t>
            </a:r>
          </a:p>
          <a:p>
            <a:pPr marL="453390" indent="-226695" lvl="1">
              <a:lnSpc>
                <a:spcPts val="3402"/>
              </a:lnSpc>
              <a:buFont typeface="Arial"/>
              <a:buChar char="•"/>
            </a:pPr>
            <a:r>
              <a:rPr lang="en-US" sz="2100">
                <a:solidFill>
                  <a:srgbClr val="FFFFFF"/>
                </a:solidFill>
                <a:latin typeface="Poppins"/>
              </a:rPr>
              <a:t>B</a:t>
            </a:r>
            <a:r>
              <a:rPr lang="en-US" sz="2100">
                <a:solidFill>
                  <a:srgbClr val="FFFFFF"/>
                </a:solidFill>
                <a:latin typeface="Poppins Light"/>
              </a:rPr>
              <a:t>est Model is SARIMAX, but takes the longest</a:t>
            </a:r>
          </a:p>
          <a:p>
            <a:pPr marL="906780" indent="-302260" lvl="2">
              <a:lnSpc>
                <a:spcPts val="3402"/>
              </a:lnSpc>
              <a:buFont typeface="Arial"/>
              <a:buChar char="⚬"/>
            </a:pPr>
            <a:r>
              <a:rPr lang="en-US" sz="2100">
                <a:solidFill>
                  <a:srgbClr val="FFFFFF"/>
                </a:solidFill>
                <a:latin typeface="Poppins"/>
              </a:rPr>
              <a:t>O</a:t>
            </a:r>
            <a:r>
              <a:rPr lang="en-US" sz="2100">
                <a:solidFill>
                  <a:srgbClr val="FFFFFF"/>
                </a:solidFill>
                <a:latin typeface="Poppins Light"/>
              </a:rPr>
              <a:t>ur Dataset is Non seasonal (seasonal = 7)</a:t>
            </a:r>
          </a:p>
        </p:txBody>
      </p:sp>
      <p:sp>
        <p:nvSpPr>
          <p:cNvPr name="Freeform 11" id="11"/>
          <p:cNvSpPr/>
          <p:nvPr/>
        </p:nvSpPr>
        <p:spPr>
          <a:xfrm flipH="false" flipV="false" rot="0">
            <a:off x="2372927"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224567"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462282"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4" id="14"/>
          <p:cNvSpPr/>
          <p:nvPr/>
        </p:nvSpPr>
        <p:spPr>
          <a:xfrm flipH="false" flipV="false" rot="0">
            <a:off x="2363462"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05710"/>
            <a:ext cx="6920791" cy="218533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With the Stock market always growing, its hard to predict the actual prices to make the most profit and investment in the stocks. </a:t>
            </a:r>
            <a:r>
              <a:rPr lang="en-US" sz="2088">
                <a:solidFill>
                  <a:srgbClr val="FFFFFF"/>
                </a:solidFill>
                <a:latin typeface="Poppins Light"/>
              </a:rPr>
              <a:t>Investors may use stock price predictions to implement hedging strategies to offset potential losses.</a:t>
            </a:r>
          </a:p>
          <a:p>
            <a:pPr>
              <a:lnSpc>
                <a:spcPts val="2923"/>
              </a:lnSpc>
            </a:pP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Data Used</a:t>
            </a:r>
          </a:p>
        </p:txBody>
      </p:sp>
      <p:sp>
        <p:nvSpPr>
          <p:cNvPr name="TextBox 7" id="7"/>
          <p:cNvSpPr txBox="true"/>
          <p:nvPr/>
        </p:nvSpPr>
        <p:spPr>
          <a:xfrm rot="0">
            <a:off x="1578772" y="7185120"/>
            <a:ext cx="11005158" cy="10994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This is a dataset collected from the stock price of Apple, Amazon and DBS. </a:t>
            </a:r>
          </a:p>
          <a:p>
            <a:pPr>
              <a:lnSpc>
                <a:spcPts val="2923"/>
              </a:lnSpc>
            </a:pPr>
            <a:r>
              <a:rPr lang="en-US" sz="2088">
                <a:solidFill>
                  <a:srgbClr val="FFFFFF"/>
                </a:solidFill>
                <a:latin typeface="Poppins Light"/>
              </a:rPr>
              <a:t>The dataset consists of the closing price of the 3 Companies</a:t>
            </a:r>
          </a:p>
          <a:p>
            <a:pPr>
              <a:lnSpc>
                <a:spcPts val="292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TABLE OF CONTENTS</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11" id="11"/>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2" id="12"/>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3" id="13"/>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TextBox 14" id="14"/>
          <p:cNvSpPr txBox="true"/>
          <p:nvPr/>
        </p:nvSpPr>
        <p:spPr>
          <a:xfrm rot="0">
            <a:off x="13432252" y="5864174"/>
            <a:ext cx="3121512" cy="1455801"/>
          </a:xfrm>
          <a:prstGeom prst="rect">
            <a:avLst/>
          </a:prstGeom>
        </p:spPr>
        <p:txBody>
          <a:bodyPr anchor="t" rtlCol="false" tIns="0" lIns="0" bIns="0" rIns="0">
            <a:spAutoFit/>
          </a:bodyPr>
          <a:lstStyle/>
          <a:p>
            <a:pPr algn="ctr">
              <a:lnSpc>
                <a:spcPts val="5832"/>
              </a:lnSpc>
            </a:pPr>
            <a:r>
              <a:rPr lang="en-US" sz="3600">
                <a:solidFill>
                  <a:srgbClr val="FFFFFF"/>
                </a:solidFill>
                <a:latin typeface="Poppins Light"/>
              </a:rPr>
              <a:t>Model Improvement</a:t>
            </a:r>
          </a:p>
        </p:txBody>
      </p:sp>
      <p:sp>
        <p:nvSpPr>
          <p:cNvPr name="AutoShape 15" id="15"/>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9653071" y="5864174"/>
            <a:ext cx="3121512" cy="1455801"/>
          </a:xfrm>
          <a:prstGeom prst="rect">
            <a:avLst/>
          </a:prstGeom>
        </p:spPr>
        <p:txBody>
          <a:bodyPr anchor="t" rtlCol="false" tIns="0" lIns="0" bIns="0" rIns="0">
            <a:spAutoFit/>
          </a:bodyPr>
          <a:lstStyle/>
          <a:p>
            <a:pPr algn="ctr">
              <a:lnSpc>
                <a:spcPts val="5832"/>
              </a:lnSpc>
            </a:pPr>
            <a:r>
              <a:rPr lang="en-US" sz="3600">
                <a:solidFill>
                  <a:srgbClr val="FFFFFF"/>
                </a:solidFill>
                <a:latin typeface="Poppins Light"/>
              </a:rPr>
              <a:t>Model Selection</a:t>
            </a:r>
          </a:p>
        </p:txBody>
      </p:sp>
      <p:sp>
        <p:nvSpPr>
          <p:cNvPr name="TextBox 17" id="17"/>
          <p:cNvSpPr txBox="true"/>
          <p:nvPr/>
        </p:nvSpPr>
        <p:spPr>
          <a:xfrm rot="0">
            <a:off x="5874334" y="5864174"/>
            <a:ext cx="3121512" cy="1455801"/>
          </a:xfrm>
          <a:prstGeom prst="rect">
            <a:avLst/>
          </a:prstGeom>
        </p:spPr>
        <p:txBody>
          <a:bodyPr anchor="t" rtlCol="false" tIns="0" lIns="0" bIns="0" rIns="0">
            <a:spAutoFit/>
          </a:bodyPr>
          <a:lstStyle/>
          <a:p>
            <a:pPr algn="ctr">
              <a:lnSpc>
                <a:spcPts val="5832"/>
              </a:lnSpc>
            </a:pPr>
            <a:r>
              <a:rPr lang="en-US" sz="3600">
                <a:solidFill>
                  <a:srgbClr val="FFFFFF"/>
                </a:solidFill>
                <a:latin typeface="Poppins Light"/>
              </a:rPr>
              <a:t>Dataset Processing</a:t>
            </a:r>
          </a:p>
        </p:txBody>
      </p:sp>
      <p:sp>
        <p:nvSpPr>
          <p:cNvPr name="AutoShape 18" id="18"/>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9" id="19"/>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20" id="20"/>
          <p:cNvSpPr txBox="true"/>
          <p:nvPr/>
        </p:nvSpPr>
        <p:spPr>
          <a:xfrm rot="0">
            <a:off x="2095597" y="5864174"/>
            <a:ext cx="3121512" cy="1455801"/>
          </a:xfrm>
          <a:prstGeom prst="rect">
            <a:avLst/>
          </a:prstGeom>
        </p:spPr>
        <p:txBody>
          <a:bodyPr anchor="t" rtlCol="false" tIns="0" lIns="0" bIns="0" rIns="0">
            <a:spAutoFit/>
          </a:bodyPr>
          <a:lstStyle/>
          <a:p>
            <a:pPr algn="ctr">
              <a:lnSpc>
                <a:spcPts val="5832"/>
              </a:lnSpc>
            </a:pPr>
            <a:r>
              <a:rPr lang="en-US" sz="3600">
                <a:solidFill>
                  <a:srgbClr val="FFFFFF"/>
                </a:solidFill>
                <a:latin typeface="Poppins Light"/>
              </a:rPr>
              <a:t>Dataset Exploration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1552575"/>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DATA DICTIONARY</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graphicFrame>
        <p:nvGraphicFramePr>
          <p:cNvPr name="Table 8" id="8"/>
          <p:cNvGraphicFramePr>
            <a:graphicFrameLocks noGrp="true"/>
          </p:cNvGraphicFramePr>
          <p:nvPr/>
        </p:nvGraphicFramePr>
        <p:xfrm>
          <a:off x="2016576" y="2727207"/>
          <a:ext cx="14035767" cy="5000625"/>
        </p:xfrm>
        <a:graphic>
          <a:graphicData uri="http://schemas.openxmlformats.org/drawingml/2006/table">
            <a:tbl>
              <a:tblPr/>
              <a:tblGrid>
                <a:gridCol w="4678589"/>
                <a:gridCol w="4678589"/>
                <a:gridCol w="4678589"/>
              </a:tblGrid>
              <a:tr h="1000125">
                <a:tc>
                  <a:txBody>
                    <a:bodyPr anchor="t" rtlCol="false"/>
                    <a:lstStyle/>
                    <a:p>
                      <a:pPr algn="ctr">
                        <a:lnSpc>
                          <a:spcPts val="3359"/>
                        </a:lnSpc>
                        <a:defRPr/>
                      </a:pPr>
                      <a:r>
                        <a:rPr lang="en-US" sz="2400">
                          <a:solidFill>
                            <a:srgbClr val="FFFFFF"/>
                          </a:solidFill>
                          <a:latin typeface="Handy Casual Bold"/>
                        </a:rPr>
                        <a:t>Name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a:tcPr>
                </a:tc>
                <a:tc>
                  <a:txBody>
                    <a:bodyPr anchor="t" rtlCol="false"/>
                    <a:lstStyle/>
                    <a:p>
                      <a:pPr algn="ctr">
                        <a:lnSpc>
                          <a:spcPts val="3359"/>
                        </a:lnSpc>
                        <a:defRPr/>
                      </a:pPr>
                      <a:r>
                        <a:rPr lang="en-US" sz="2400">
                          <a:solidFill>
                            <a:srgbClr val="FFFFFF"/>
                          </a:solidFill>
                          <a:latin typeface="Handy Casual Bold"/>
                        </a:rPr>
                        <a:t>Data Type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a:tcPr>
                </a:tc>
                <a:tc>
                  <a:txBody>
                    <a:bodyPr anchor="t" rtlCol="false"/>
                    <a:lstStyle/>
                    <a:p>
                      <a:pPr algn="ctr">
                        <a:lnSpc>
                          <a:spcPts val="3359"/>
                        </a:lnSpc>
                        <a:defRPr/>
                      </a:pPr>
                      <a:r>
                        <a:rPr lang="en-US" sz="2400">
                          <a:solidFill>
                            <a:srgbClr val="FFFFFF"/>
                          </a:solidFill>
                          <a:latin typeface="Handy Casual"/>
                        </a:rPr>
                        <a:t>Description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a:tcPr>
                </a:tc>
              </a:tr>
              <a:tr h="1000125">
                <a:tc>
                  <a:txBody>
                    <a:bodyPr anchor="t" rtlCol="false"/>
                    <a:lstStyle/>
                    <a:p>
                      <a:pPr algn="ctr">
                        <a:lnSpc>
                          <a:spcPts val="3359"/>
                        </a:lnSpc>
                        <a:defRPr/>
                      </a:pPr>
                      <a:r>
                        <a:rPr lang="en-US" sz="2400">
                          <a:solidFill>
                            <a:srgbClr val="FFFFFF"/>
                          </a:solidFill>
                          <a:latin typeface="Handy Casual"/>
                        </a:rPr>
                        <a:t>Date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Date Time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Date Range from 2018 - 2023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r>
              <a:tr h="1000125">
                <a:tc>
                  <a:txBody>
                    <a:bodyPr anchor="t" rtlCol="false"/>
                    <a:lstStyle/>
                    <a:p>
                      <a:pPr algn="ctr">
                        <a:lnSpc>
                          <a:spcPts val="3359"/>
                        </a:lnSpc>
                        <a:defRPr/>
                      </a:pPr>
                      <a:r>
                        <a:rPr lang="en-US" sz="2400">
                          <a:solidFill>
                            <a:srgbClr val="FFFFFF"/>
                          </a:solidFill>
                          <a:latin typeface="Handy Casual"/>
                        </a:rPr>
                        <a:t>Apple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Numeric</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Closing Stock Price (Apple)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r>
              <a:tr h="1000125">
                <a:tc>
                  <a:txBody>
                    <a:bodyPr anchor="t" rtlCol="false"/>
                    <a:lstStyle/>
                    <a:p>
                      <a:pPr algn="ctr">
                        <a:lnSpc>
                          <a:spcPts val="3359"/>
                        </a:lnSpc>
                        <a:defRPr/>
                      </a:pPr>
                      <a:r>
                        <a:rPr lang="en-US" sz="2400">
                          <a:solidFill>
                            <a:srgbClr val="FFFFFF"/>
                          </a:solidFill>
                          <a:latin typeface="Handy Casual"/>
                        </a:rPr>
                        <a:t>Amazon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Numeric</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Closing Stock Price (Amazon)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r>
              <a:tr h="1000125">
                <a:tc>
                  <a:txBody>
                    <a:bodyPr anchor="t" rtlCol="false"/>
                    <a:lstStyle/>
                    <a:p>
                      <a:pPr algn="ctr">
                        <a:lnSpc>
                          <a:spcPts val="3359"/>
                        </a:lnSpc>
                        <a:defRPr/>
                      </a:pPr>
                      <a:r>
                        <a:rPr lang="en-US" sz="2400">
                          <a:solidFill>
                            <a:srgbClr val="FFFFFF"/>
                          </a:solidFill>
                          <a:latin typeface="Handy Casual"/>
                        </a:rPr>
                        <a:t>DBS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Numeric</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c>
                  <a:txBody>
                    <a:bodyPr anchor="t" rtlCol="false"/>
                    <a:lstStyle/>
                    <a:p>
                      <a:pPr algn="ctr">
                        <a:lnSpc>
                          <a:spcPts val="3359"/>
                        </a:lnSpc>
                        <a:defRPr/>
                      </a:pPr>
                      <a:r>
                        <a:rPr lang="en-US" sz="2400">
                          <a:solidFill>
                            <a:srgbClr val="FFFFFF"/>
                          </a:solidFill>
                          <a:latin typeface="Handy Casual"/>
                        </a:rPr>
                        <a:t>Closing Stock Price (DBS)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BF78FE"/>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4369" y="127461"/>
            <a:ext cx="5726139" cy="2500874"/>
          </a:xfrm>
          <a:custGeom>
            <a:avLst/>
            <a:gdLst/>
            <a:ahLst/>
            <a:cxnLst/>
            <a:rect r="r" b="b" t="t" l="l"/>
            <a:pathLst>
              <a:path h="2500874" w="5726139">
                <a:moveTo>
                  <a:pt x="0" y="0"/>
                </a:moveTo>
                <a:lnTo>
                  <a:pt x="5726138" y="0"/>
                </a:lnTo>
                <a:lnTo>
                  <a:pt x="5726138" y="2500873"/>
                </a:lnTo>
                <a:lnTo>
                  <a:pt x="0" y="2500873"/>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9412593" y="6476064"/>
            <a:ext cx="7638672" cy="2182478"/>
          </a:xfrm>
          <a:custGeom>
            <a:avLst/>
            <a:gdLst/>
            <a:ahLst/>
            <a:cxnLst/>
            <a:rect r="r" b="b" t="t" l="l"/>
            <a:pathLst>
              <a:path h="2182478" w="7638672">
                <a:moveTo>
                  <a:pt x="0" y="0"/>
                </a:moveTo>
                <a:lnTo>
                  <a:pt x="7638672" y="0"/>
                </a:lnTo>
                <a:lnTo>
                  <a:pt x="7638672" y="2182478"/>
                </a:lnTo>
                <a:lnTo>
                  <a:pt x="0" y="2182478"/>
                </a:lnTo>
                <a:lnTo>
                  <a:pt x="0" y="0"/>
                </a:lnTo>
                <a:close/>
              </a:path>
            </a:pathLst>
          </a:custGeom>
          <a:blipFill>
            <a:blip r:embed="rId3"/>
            <a:stretch>
              <a:fillRect l="0" t="0" r="0" b="0"/>
            </a:stretch>
          </a:blipFill>
        </p:spPr>
      </p:sp>
      <p:sp>
        <p:nvSpPr>
          <p:cNvPr name="Freeform 8" id="8"/>
          <p:cNvSpPr/>
          <p:nvPr/>
        </p:nvSpPr>
        <p:spPr>
          <a:xfrm flipH="false" flipV="false" rot="0">
            <a:off x="9412593" y="3469354"/>
            <a:ext cx="7638672" cy="2142318"/>
          </a:xfrm>
          <a:custGeom>
            <a:avLst/>
            <a:gdLst/>
            <a:ahLst/>
            <a:cxnLst/>
            <a:rect r="r" b="b" t="t" l="l"/>
            <a:pathLst>
              <a:path h="2142318" w="7638672">
                <a:moveTo>
                  <a:pt x="0" y="0"/>
                </a:moveTo>
                <a:lnTo>
                  <a:pt x="7638672" y="0"/>
                </a:lnTo>
                <a:lnTo>
                  <a:pt x="7638672" y="2142318"/>
                </a:lnTo>
                <a:lnTo>
                  <a:pt x="0" y="2142318"/>
                </a:lnTo>
                <a:lnTo>
                  <a:pt x="0" y="0"/>
                </a:lnTo>
                <a:close/>
              </a:path>
            </a:pathLst>
          </a:custGeom>
          <a:blipFill>
            <a:blip r:embed="rId4"/>
            <a:stretch>
              <a:fillRect l="0" t="0" r="0" b="0"/>
            </a:stretch>
          </a:blipFill>
        </p:spPr>
      </p:sp>
      <p:sp>
        <p:nvSpPr>
          <p:cNvPr name="TextBox 9" id="9"/>
          <p:cNvSpPr txBox="true"/>
          <p:nvPr/>
        </p:nvSpPr>
        <p:spPr>
          <a:xfrm rot="0">
            <a:off x="5361599" y="1127638"/>
            <a:ext cx="810198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DATA EXPLORATION</a:t>
            </a:r>
          </a:p>
        </p:txBody>
      </p:sp>
      <p:sp>
        <p:nvSpPr>
          <p:cNvPr name="TextBox 10" id="10"/>
          <p:cNvSpPr txBox="true"/>
          <p:nvPr/>
        </p:nvSpPr>
        <p:spPr>
          <a:xfrm rot="0">
            <a:off x="2298835" y="2600674"/>
            <a:ext cx="6125528" cy="868680"/>
          </a:xfrm>
          <a:prstGeom prst="rect">
            <a:avLst/>
          </a:prstGeom>
        </p:spPr>
        <p:txBody>
          <a:bodyPr anchor="t" rtlCol="false" tIns="0" lIns="0" bIns="0" rIns="0">
            <a:spAutoFit/>
          </a:bodyPr>
          <a:lstStyle/>
          <a:p>
            <a:pPr algn="ctr">
              <a:lnSpc>
                <a:spcPts val="6719"/>
              </a:lnSpc>
            </a:pPr>
            <a:r>
              <a:rPr lang="en-US" sz="4800">
                <a:solidFill>
                  <a:srgbClr val="FFFFFF"/>
                </a:solidFill>
                <a:latin typeface="Poppins Bold"/>
              </a:rPr>
              <a:t>Functions Used</a:t>
            </a:r>
          </a:p>
        </p:txBody>
      </p:sp>
      <p:sp>
        <p:nvSpPr>
          <p:cNvPr name="TextBox 11" id="11"/>
          <p:cNvSpPr txBox="true"/>
          <p:nvPr/>
        </p:nvSpPr>
        <p:spPr>
          <a:xfrm rot="0">
            <a:off x="3287066" y="3383629"/>
            <a:ext cx="6125528" cy="199580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Poppins Light"/>
              </a:rPr>
              <a:t>df.shape</a:t>
            </a:r>
          </a:p>
          <a:p>
            <a:pPr marL="604519" indent="-302260" lvl="1">
              <a:lnSpc>
                <a:spcPts val="3919"/>
              </a:lnSpc>
              <a:buFont typeface="Arial"/>
              <a:buChar char="•"/>
            </a:pPr>
            <a:r>
              <a:rPr lang="en-US" sz="2799">
                <a:solidFill>
                  <a:srgbClr val="FFFFFF"/>
                </a:solidFill>
                <a:latin typeface="Poppins Light"/>
              </a:rPr>
              <a:t>df</a:t>
            </a:r>
            <a:r>
              <a:rPr lang="en-US" sz="2799">
                <a:solidFill>
                  <a:srgbClr val="FFFFFF"/>
                </a:solidFill>
                <a:latin typeface="Poppins Light"/>
              </a:rPr>
              <a:t>.info()</a:t>
            </a:r>
          </a:p>
          <a:p>
            <a:pPr marL="604519" indent="-302260" lvl="1">
              <a:lnSpc>
                <a:spcPts val="3919"/>
              </a:lnSpc>
              <a:buFont typeface="Arial"/>
              <a:buChar char="•"/>
            </a:pPr>
            <a:r>
              <a:rPr lang="en-US" sz="2799">
                <a:solidFill>
                  <a:srgbClr val="FFFFFF"/>
                </a:solidFill>
                <a:latin typeface="Poppins"/>
              </a:rPr>
              <a:t>df</a:t>
            </a:r>
            <a:r>
              <a:rPr lang="en-US" sz="2799">
                <a:solidFill>
                  <a:srgbClr val="FFFFFF"/>
                </a:solidFill>
                <a:latin typeface="Poppins Light"/>
              </a:rPr>
              <a:t>.describe()</a:t>
            </a:r>
          </a:p>
          <a:p>
            <a:pPr marL="604519" indent="-302260" lvl="1">
              <a:lnSpc>
                <a:spcPts val="3919"/>
              </a:lnSpc>
              <a:buFont typeface="Arial"/>
              <a:buChar char="•"/>
            </a:pPr>
            <a:r>
              <a:rPr lang="en-US" sz="2799">
                <a:solidFill>
                  <a:srgbClr val="FFFFFF"/>
                </a:solidFill>
                <a:latin typeface="Poppins Light"/>
              </a:rPr>
              <a:t>df</a:t>
            </a:r>
            <a:r>
              <a:rPr lang="en-US" sz="2799">
                <a:solidFill>
                  <a:srgbClr val="FFFFFF"/>
                </a:solidFill>
                <a:latin typeface="Poppins Light"/>
              </a:rPr>
              <a:t>.isna().sum()</a:t>
            </a:r>
          </a:p>
        </p:txBody>
      </p:sp>
      <p:sp>
        <p:nvSpPr>
          <p:cNvPr name="TextBox 12" id="12"/>
          <p:cNvSpPr txBox="true"/>
          <p:nvPr/>
        </p:nvSpPr>
        <p:spPr>
          <a:xfrm rot="0">
            <a:off x="2914552" y="6053080"/>
            <a:ext cx="6125528" cy="2252345"/>
          </a:xfrm>
          <a:prstGeom prst="rect">
            <a:avLst/>
          </a:prstGeom>
        </p:spPr>
        <p:txBody>
          <a:bodyPr anchor="t" rtlCol="false" tIns="0" lIns="0" bIns="0" rIns="0">
            <a:spAutoFit/>
          </a:bodyPr>
          <a:lstStyle/>
          <a:p>
            <a:pPr>
              <a:lnSpc>
                <a:spcPts val="4480"/>
              </a:lnSpc>
            </a:pPr>
            <a:r>
              <a:rPr lang="en-US" sz="3200">
                <a:solidFill>
                  <a:srgbClr val="FFFFFF"/>
                </a:solidFill>
                <a:latin typeface="Poppins Light"/>
              </a:rPr>
              <a:t>In our Dataset, we have:</a:t>
            </a:r>
          </a:p>
          <a:p>
            <a:pPr marL="690881" indent="-345440" lvl="1">
              <a:lnSpc>
                <a:spcPts val="4480"/>
              </a:lnSpc>
              <a:buFont typeface="Arial"/>
              <a:buChar char="•"/>
            </a:pPr>
            <a:r>
              <a:rPr lang="en-US" sz="3200">
                <a:solidFill>
                  <a:srgbClr val="FFFFFF"/>
                </a:solidFill>
                <a:latin typeface="Poppins Light"/>
              </a:rPr>
              <a:t>4 Features</a:t>
            </a:r>
          </a:p>
          <a:p>
            <a:pPr marL="690881" indent="-345440" lvl="1">
              <a:lnSpc>
                <a:spcPts val="4480"/>
              </a:lnSpc>
              <a:buFont typeface="Arial"/>
              <a:buChar char="•"/>
            </a:pPr>
            <a:r>
              <a:rPr lang="en-US" sz="3200">
                <a:solidFill>
                  <a:srgbClr val="FFFFFF"/>
                </a:solidFill>
                <a:latin typeface="Poppins Light"/>
              </a:rPr>
              <a:t>Shape = (1824, 3)</a:t>
            </a:r>
          </a:p>
          <a:p>
            <a:pPr marL="690881" indent="-345440" lvl="1">
              <a:lnSpc>
                <a:spcPts val="4480"/>
              </a:lnSpc>
              <a:buFont typeface="Arial"/>
              <a:buChar char="•"/>
            </a:pPr>
            <a:r>
              <a:rPr lang="en-US" sz="3200">
                <a:solidFill>
                  <a:srgbClr val="FFFFFF"/>
                </a:solidFill>
                <a:latin typeface="Poppins Light"/>
              </a:rPr>
              <a:t>Datetime Frequency (Day)</a:t>
            </a:r>
          </a:p>
        </p:txBody>
      </p:sp>
      <p:sp>
        <p:nvSpPr>
          <p:cNvPr name="TextBox 13" id="13"/>
          <p:cNvSpPr txBox="true"/>
          <p:nvPr/>
        </p:nvSpPr>
        <p:spPr>
          <a:xfrm rot="0">
            <a:off x="9412593" y="2788134"/>
            <a:ext cx="6125528" cy="550909"/>
          </a:xfrm>
          <a:prstGeom prst="rect">
            <a:avLst/>
          </a:prstGeom>
        </p:spPr>
        <p:txBody>
          <a:bodyPr anchor="t" rtlCol="false" tIns="0" lIns="0" bIns="0" rIns="0">
            <a:spAutoFit/>
          </a:bodyPr>
          <a:lstStyle/>
          <a:p>
            <a:pPr>
              <a:lnSpc>
                <a:spcPts val="4284"/>
              </a:lnSpc>
            </a:pPr>
            <a:r>
              <a:rPr lang="en-US" sz="3060">
                <a:solidFill>
                  <a:srgbClr val="FFFFFF"/>
                </a:solidFill>
                <a:latin typeface="Poppins Light"/>
              </a:rPr>
              <a:t>Line Plot</a:t>
            </a:r>
          </a:p>
        </p:txBody>
      </p:sp>
      <p:sp>
        <p:nvSpPr>
          <p:cNvPr name="TextBox 14" id="14"/>
          <p:cNvSpPr txBox="true"/>
          <p:nvPr/>
        </p:nvSpPr>
        <p:spPr>
          <a:xfrm rot="0">
            <a:off x="9412593" y="5820488"/>
            <a:ext cx="6125528" cy="550909"/>
          </a:xfrm>
          <a:prstGeom prst="rect">
            <a:avLst/>
          </a:prstGeom>
        </p:spPr>
        <p:txBody>
          <a:bodyPr anchor="t" rtlCol="false" tIns="0" lIns="0" bIns="0" rIns="0">
            <a:spAutoFit/>
          </a:bodyPr>
          <a:lstStyle/>
          <a:p>
            <a:pPr>
              <a:lnSpc>
                <a:spcPts val="4284"/>
              </a:lnSpc>
            </a:pPr>
            <a:r>
              <a:rPr lang="en-US" sz="3060">
                <a:solidFill>
                  <a:srgbClr val="FFFFFF"/>
                </a:solidFill>
                <a:latin typeface="Poppins Light"/>
              </a:rPr>
              <a:t>Boxplot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365919" y="1922776"/>
            <a:ext cx="13096393"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AUGMENTED DICKY FULLER TEST</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6178399" y="5340918"/>
            <a:ext cx="3595166" cy="3419141"/>
          </a:xfrm>
          <a:custGeom>
            <a:avLst/>
            <a:gdLst/>
            <a:ahLst/>
            <a:cxnLst/>
            <a:rect r="r" b="b" t="t" l="l"/>
            <a:pathLst>
              <a:path h="3419141" w="3595166">
                <a:moveTo>
                  <a:pt x="0" y="0"/>
                </a:moveTo>
                <a:lnTo>
                  <a:pt x="3595166" y="0"/>
                </a:lnTo>
                <a:lnTo>
                  <a:pt x="3595166" y="3419141"/>
                </a:lnTo>
                <a:lnTo>
                  <a:pt x="0" y="3419141"/>
                </a:lnTo>
                <a:lnTo>
                  <a:pt x="0" y="0"/>
                </a:lnTo>
                <a:close/>
              </a:path>
            </a:pathLst>
          </a:custGeom>
          <a:blipFill>
            <a:blip r:embed="rId7"/>
            <a:stretch>
              <a:fillRect l="0" t="0" r="0" b="0"/>
            </a:stretch>
          </a:blipFill>
        </p:spPr>
      </p:sp>
      <p:sp>
        <p:nvSpPr>
          <p:cNvPr name="Freeform 9" id="9"/>
          <p:cNvSpPr/>
          <p:nvPr/>
        </p:nvSpPr>
        <p:spPr>
          <a:xfrm flipH="false" flipV="false" rot="0">
            <a:off x="9954540" y="5340918"/>
            <a:ext cx="4822947" cy="3419141"/>
          </a:xfrm>
          <a:custGeom>
            <a:avLst/>
            <a:gdLst/>
            <a:ahLst/>
            <a:cxnLst/>
            <a:rect r="r" b="b" t="t" l="l"/>
            <a:pathLst>
              <a:path h="3419141" w="4822947">
                <a:moveTo>
                  <a:pt x="0" y="0"/>
                </a:moveTo>
                <a:lnTo>
                  <a:pt x="4822947" y="0"/>
                </a:lnTo>
                <a:lnTo>
                  <a:pt x="4822947" y="3419141"/>
                </a:lnTo>
                <a:lnTo>
                  <a:pt x="0" y="3419141"/>
                </a:lnTo>
                <a:lnTo>
                  <a:pt x="0" y="0"/>
                </a:lnTo>
                <a:close/>
              </a:path>
            </a:pathLst>
          </a:custGeom>
          <a:blipFill>
            <a:blip r:embed="rId8"/>
            <a:stretch>
              <a:fillRect l="0" t="0" r="0" b="0"/>
            </a:stretch>
          </a:blipFill>
        </p:spPr>
      </p:sp>
      <p:sp>
        <p:nvSpPr>
          <p:cNvPr name="Freeform 10" id="10"/>
          <p:cNvSpPr/>
          <p:nvPr/>
        </p:nvSpPr>
        <p:spPr>
          <a:xfrm flipH="false" flipV="false" rot="0">
            <a:off x="1874351" y="6562027"/>
            <a:ext cx="4132597" cy="976924"/>
          </a:xfrm>
          <a:custGeom>
            <a:avLst/>
            <a:gdLst/>
            <a:ahLst/>
            <a:cxnLst/>
            <a:rect r="r" b="b" t="t" l="l"/>
            <a:pathLst>
              <a:path h="976924" w="4132597">
                <a:moveTo>
                  <a:pt x="0" y="0"/>
                </a:moveTo>
                <a:lnTo>
                  <a:pt x="4132598" y="0"/>
                </a:lnTo>
                <a:lnTo>
                  <a:pt x="4132598" y="976923"/>
                </a:lnTo>
                <a:lnTo>
                  <a:pt x="0" y="976923"/>
                </a:lnTo>
                <a:lnTo>
                  <a:pt x="0" y="0"/>
                </a:lnTo>
                <a:close/>
              </a:path>
            </a:pathLst>
          </a:custGeom>
          <a:blipFill>
            <a:blip r:embed="rId9"/>
            <a:stretch>
              <a:fillRect l="0" t="0" r="0" b="0"/>
            </a:stretch>
          </a:blipFill>
        </p:spPr>
      </p:sp>
      <p:sp>
        <p:nvSpPr>
          <p:cNvPr name="TextBox 11" id="11"/>
          <p:cNvSpPr txBox="true"/>
          <p:nvPr/>
        </p:nvSpPr>
        <p:spPr>
          <a:xfrm rot="0">
            <a:off x="2365919" y="3302109"/>
            <a:ext cx="14290454" cy="1636395"/>
          </a:xfrm>
          <a:prstGeom prst="rect">
            <a:avLst/>
          </a:prstGeom>
        </p:spPr>
        <p:txBody>
          <a:bodyPr anchor="t" rtlCol="false" tIns="0" lIns="0" bIns="0" rIns="0">
            <a:spAutoFit/>
          </a:bodyPr>
          <a:lstStyle/>
          <a:p>
            <a:pPr>
              <a:lnSpc>
                <a:spcPts val="3239"/>
              </a:lnSpc>
            </a:pPr>
            <a:r>
              <a:rPr lang="en-US" sz="1999">
                <a:solidFill>
                  <a:srgbClr val="FFFFFF"/>
                </a:solidFill>
                <a:latin typeface="Poppins Light"/>
              </a:rPr>
              <a:t>Let H0 be Data is not stationary</a:t>
            </a:r>
          </a:p>
          <a:p>
            <a:pPr>
              <a:lnSpc>
                <a:spcPts val="3239"/>
              </a:lnSpc>
            </a:pPr>
            <a:r>
              <a:rPr lang="en-US" sz="1999">
                <a:solidFill>
                  <a:srgbClr val="FFFFFF"/>
                </a:solidFill>
                <a:latin typeface="Poppins Light"/>
              </a:rPr>
              <a:t>Let H1 be Data is stationary</a:t>
            </a:r>
          </a:p>
          <a:p>
            <a:pPr marL="431799" indent="-215899" lvl="1">
              <a:lnSpc>
                <a:spcPts val="3239"/>
              </a:lnSpc>
              <a:buFont typeface="Arial"/>
              <a:buChar char="•"/>
            </a:pPr>
            <a:r>
              <a:rPr lang="en-US" sz="1999">
                <a:solidFill>
                  <a:srgbClr val="FFFFFF"/>
                </a:solidFill>
                <a:latin typeface="Poppins Light"/>
              </a:rPr>
              <a:t>P-value &gt; 0.05: Fail to reject the null hypothesis (H0), the data has a unit root and is non-stationary.</a:t>
            </a:r>
          </a:p>
          <a:p>
            <a:pPr marL="431799" indent="-215899" lvl="1">
              <a:lnSpc>
                <a:spcPts val="3239"/>
              </a:lnSpc>
              <a:buFont typeface="Arial"/>
              <a:buChar char="•"/>
            </a:pPr>
            <a:r>
              <a:rPr lang="en-US" sz="1999">
                <a:solidFill>
                  <a:srgbClr val="FFFFFF"/>
                </a:solidFill>
                <a:latin typeface="Poppins Light"/>
              </a:rPr>
              <a:t>P-value &lt;= 0.05: Reject the null hypothesis (H0), the data does not have a unit root and is stationary.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346301" y="1028700"/>
            <a:ext cx="15030472" cy="8044500"/>
          </a:xfrm>
          <a:custGeom>
            <a:avLst/>
            <a:gdLst/>
            <a:ahLst/>
            <a:cxnLst/>
            <a:rect r="r" b="b" t="t" l="l"/>
            <a:pathLst>
              <a:path h="8044500" w="15030472">
                <a:moveTo>
                  <a:pt x="0" y="0"/>
                </a:moveTo>
                <a:lnTo>
                  <a:pt x="15030472" y="0"/>
                </a:lnTo>
                <a:lnTo>
                  <a:pt x="15030472" y="8044500"/>
                </a:lnTo>
                <a:lnTo>
                  <a:pt x="0" y="80445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365919" y="1922776"/>
            <a:ext cx="13096393"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SEASONAL DECOMPOSITION</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5920988" y="5050950"/>
            <a:ext cx="9751303" cy="3626112"/>
          </a:xfrm>
          <a:custGeom>
            <a:avLst/>
            <a:gdLst/>
            <a:ahLst/>
            <a:cxnLst/>
            <a:rect r="r" b="b" t="t" l="l"/>
            <a:pathLst>
              <a:path h="3626112" w="9751303">
                <a:moveTo>
                  <a:pt x="0" y="0"/>
                </a:moveTo>
                <a:lnTo>
                  <a:pt x="9751303" y="0"/>
                </a:lnTo>
                <a:lnTo>
                  <a:pt x="9751303" y="3626112"/>
                </a:lnTo>
                <a:lnTo>
                  <a:pt x="0" y="3626112"/>
                </a:lnTo>
                <a:lnTo>
                  <a:pt x="0" y="0"/>
                </a:lnTo>
                <a:close/>
              </a:path>
            </a:pathLst>
          </a:custGeom>
          <a:blipFill>
            <a:blip r:embed="rId7"/>
            <a:stretch>
              <a:fillRect l="0" t="0" r="0" b="0"/>
            </a:stretch>
          </a:blipFill>
        </p:spPr>
      </p:sp>
      <p:sp>
        <p:nvSpPr>
          <p:cNvPr name="TextBox 9" id="9"/>
          <p:cNvSpPr txBox="true"/>
          <p:nvPr/>
        </p:nvSpPr>
        <p:spPr>
          <a:xfrm rot="0">
            <a:off x="2365919" y="3302109"/>
            <a:ext cx="14290454" cy="1636395"/>
          </a:xfrm>
          <a:prstGeom prst="rect">
            <a:avLst/>
          </a:prstGeom>
        </p:spPr>
        <p:txBody>
          <a:bodyPr anchor="t" rtlCol="false" tIns="0" lIns="0" bIns="0" rIns="0">
            <a:spAutoFit/>
          </a:bodyPr>
          <a:lstStyle/>
          <a:p>
            <a:pPr>
              <a:lnSpc>
                <a:spcPts val="3239"/>
              </a:lnSpc>
            </a:pPr>
            <a:r>
              <a:rPr lang="en-US" sz="1999">
                <a:solidFill>
                  <a:srgbClr val="FFFFFF"/>
                </a:solidFill>
                <a:latin typeface="Poppins Light"/>
              </a:rPr>
              <a:t>Time Series is made up of a Sum or Product of three components </a:t>
            </a:r>
          </a:p>
          <a:p>
            <a:pPr marL="431799" indent="-215899" lvl="1">
              <a:lnSpc>
                <a:spcPts val="3239"/>
              </a:lnSpc>
              <a:buFont typeface="Arial"/>
              <a:buChar char="•"/>
            </a:pPr>
            <a:r>
              <a:rPr lang="en-US" sz="1999">
                <a:solidFill>
                  <a:srgbClr val="FFFFFF"/>
                </a:solidFill>
                <a:latin typeface="Poppins Light"/>
              </a:rPr>
              <a:t>Linear Trend</a:t>
            </a:r>
          </a:p>
          <a:p>
            <a:pPr marL="431799" indent="-215899" lvl="1">
              <a:lnSpc>
                <a:spcPts val="3239"/>
              </a:lnSpc>
              <a:buFont typeface="Arial"/>
              <a:buChar char="•"/>
            </a:pPr>
            <a:r>
              <a:rPr lang="en-US" sz="1999">
                <a:solidFill>
                  <a:srgbClr val="FFFFFF"/>
                </a:solidFill>
                <a:latin typeface="Poppins Light"/>
              </a:rPr>
              <a:t>Seasonal Component</a:t>
            </a:r>
          </a:p>
          <a:p>
            <a:pPr marL="431799" indent="-215899" lvl="1">
              <a:lnSpc>
                <a:spcPts val="3239"/>
              </a:lnSpc>
              <a:buFont typeface="Arial"/>
              <a:buChar char="•"/>
            </a:pPr>
            <a:r>
              <a:rPr lang="en-US" sz="1999">
                <a:solidFill>
                  <a:srgbClr val="FFFFFF"/>
                </a:solidFill>
                <a:latin typeface="Poppins Light"/>
              </a:rPr>
              <a:t>Random Residuals.</a:t>
            </a:r>
          </a:p>
        </p:txBody>
      </p:sp>
      <p:sp>
        <p:nvSpPr>
          <p:cNvPr name="TextBox 10" id="10"/>
          <p:cNvSpPr txBox="true"/>
          <p:nvPr/>
        </p:nvSpPr>
        <p:spPr>
          <a:xfrm rot="0">
            <a:off x="1768888" y="5627569"/>
            <a:ext cx="1748524" cy="407670"/>
          </a:xfrm>
          <a:prstGeom prst="rect">
            <a:avLst/>
          </a:prstGeom>
        </p:spPr>
        <p:txBody>
          <a:bodyPr anchor="t" rtlCol="false" tIns="0" lIns="0" bIns="0" rIns="0">
            <a:spAutoFit/>
          </a:bodyPr>
          <a:lstStyle/>
          <a:p>
            <a:pPr>
              <a:lnSpc>
                <a:spcPts val="3239"/>
              </a:lnSpc>
            </a:pPr>
            <a:r>
              <a:rPr lang="en-US" sz="1999">
                <a:solidFill>
                  <a:srgbClr val="FFFFFF"/>
                </a:solidFill>
                <a:latin typeface="Poppins"/>
              </a:rPr>
              <a:t>Seasonal =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346301" y="1028700"/>
            <a:ext cx="15030472" cy="8044500"/>
          </a:xfrm>
          <a:custGeom>
            <a:avLst/>
            <a:gdLst/>
            <a:ahLst/>
            <a:cxnLst/>
            <a:rect r="r" b="b" t="t" l="l"/>
            <a:pathLst>
              <a:path h="8044500" w="15030472">
                <a:moveTo>
                  <a:pt x="0" y="0"/>
                </a:moveTo>
                <a:lnTo>
                  <a:pt x="15030472" y="0"/>
                </a:lnTo>
                <a:lnTo>
                  <a:pt x="15030472" y="8044500"/>
                </a:lnTo>
                <a:lnTo>
                  <a:pt x="0" y="80445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57066" y="8116421"/>
            <a:ext cx="4171532" cy="3569725"/>
          </a:xfrm>
          <a:custGeom>
            <a:avLst/>
            <a:gdLst/>
            <a:ahLst/>
            <a:cxnLst/>
            <a:rect r="r" b="b" t="t" l="l"/>
            <a:pathLst>
              <a:path h="3569725" w="4171532">
                <a:moveTo>
                  <a:pt x="0" y="0"/>
                </a:moveTo>
                <a:lnTo>
                  <a:pt x="4171532" y="0"/>
                </a:lnTo>
                <a:lnTo>
                  <a:pt x="4171532" y="3569724"/>
                </a:lnTo>
                <a:lnTo>
                  <a:pt x="0" y="3569724"/>
                </a:lnTo>
                <a:lnTo>
                  <a:pt x="0" y="0"/>
                </a:lnTo>
                <a:close/>
              </a:path>
            </a:pathLst>
          </a:custGeom>
          <a:blipFill>
            <a:blip r:embed="rId6"/>
            <a:stretch>
              <a:fillRect l="0" t="0" r="0" b="0"/>
            </a:stretch>
          </a:blipFill>
        </p:spPr>
      </p:sp>
      <p:sp>
        <p:nvSpPr>
          <p:cNvPr name="TextBox 6" id="6"/>
          <p:cNvSpPr txBox="true"/>
          <p:nvPr/>
        </p:nvSpPr>
        <p:spPr>
          <a:xfrm rot="0">
            <a:off x="2365919" y="1580519"/>
            <a:ext cx="13096393"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AUTOCORRELATION ANALYSIS</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9144000" y="5732344"/>
            <a:ext cx="6963432" cy="3053058"/>
          </a:xfrm>
          <a:custGeom>
            <a:avLst/>
            <a:gdLst/>
            <a:ahLst/>
            <a:cxnLst/>
            <a:rect r="r" b="b" t="t" l="l"/>
            <a:pathLst>
              <a:path h="3053058" w="6963432">
                <a:moveTo>
                  <a:pt x="0" y="0"/>
                </a:moveTo>
                <a:lnTo>
                  <a:pt x="6963432" y="0"/>
                </a:lnTo>
                <a:lnTo>
                  <a:pt x="6963432" y="3053058"/>
                </a:lnTo>
                <a:lnTo>
                  <a:pt x="0" y="3053058"/>
                </a:lnTo>
                <a:lnTo>
                  <a:pt x="0" y="0"/>
                </a:lnTo>
                <a:close/>
              </a:path>
            </a:pathLst>
          </a:custGeom>
          <a:blipFill>
            <a:blip r:embed="rId7"/>
            <a:stretch>
              <a:fillRect l="0" t="0" r="0" b="0"/>
            </a:stretch>
          </a:blipFill>
        </p:spPr>
      </p:sp>
      <p:sp>
        <p:nvSpPr>
          <p:cNvPr name="TextBox 9" id="9"/>
          <p:cNvSpPr txBox="true"/>
          <p:nvPr/>
        </p:nvSpPr>
        <p:spPr>
          <a:xfrm rot="0">
            <a:off x="2143221" y="2590855"/>
            <a:ext cx="14290454" cy="2865120"/>
          </a:xfrm>
          <a:prstGeom prst="rect">
            <a:avLst/>
          </a:prstGeom>
        </p:spPr>
        <p:txBody>
          <a:bodyPr anchor="t" rtlCol="false" tIns="0" lIns="0" bIns="0" rIns="0">
            <a:spAutoFit/>
          </a:bodyPr>
          <a:lstStyle/>
          <a:p>
            <a:pPr>
              <a:lnSpc>
                <a:spcPts val="3239"/>
              </a:lnSpc>
            </a:pPr>
            <a:r>
              <a:rPr lang="en-US" sz="1999">
                <a:solidFill>
                  <a:srgbClr val="FFFFFF"/>
                </a:solidFill>
                <a:latin typeface="Poppins Light"/>
              </a:rPr>
              <a:t>Autocorrelation (ACF)</a:t>
            </a:r>
          </a:p>
          <a:p>
            <a:pPr marL="431799" indent="-215899" lvl="1">
              <a:lnSpc>
                <a:spcPts val="3239"/>
              </a:lnSpc>
              <a:buFont typeface="Arial"/>
              <a:buChar char="•"/>
            </a:pPr>
            <a:r>
              <a:rPr lang="en-US" sz="1999">
                <a:solidFill>
                  <a:srgbClr val="FFFFFF"/>
                </a:solidFill>
                <a:latin typeface="Poppins Light"/>
              </a:rPr>
              <a:t>the degree of correlation of the same variables between two successive time intervals (lagged version).</a:t>
            </a:r>
          </a:p>
          <a:p>
            <a:pPr>
              <a:lnSpc>
                <a:spcPts val="3239"/>
              </a:lnSpc>
            </a:pPr>
            <a:r>
              <a:rPr lang="en-US" sz="1999">
                <a:solidFill>
                  <a:srgbClr val="FFFFFF"/>
                </a:solidFill>
                <a:latin typeface="Poppins Light"/>
              </a:rPr>
              <a:t>Partial Autocorrelation (PACF)</a:t>
            </a:r>
          </a:p>
          <a:p>
            <a:pPr marL="431799" indent="-215899" lvl="1">
              <a:lnSpc>
                <a:spcPts val="3239"/>
              </a:lnSpc>
              <a:buFont typeface="Arial"/>
              <a:buChar char="•"/>
            </a:pPr>
            <a:r>
              <a:rPr lang="en-US" sz="1999">
                <a:solidFill>
                  <a:srgbClr val="FFFFFF"/>
                </a:solidFill>
                <a:latin typeface="Poppins Light"/>
              </a:rPr>
              <a:t>the degree of correlation of the same variables between two successive time intervals (lagged version) excluding the contributions from intermediate lags</a:t>
            </a:r>
          </a:p>
          <a:p>
            <a:pPr>
              <a:lnSpc>
                <a:spcPts val="3239"/>
              </a:lnSpc>
            </a:pPr>
          </a:p>
          <a:p>
            <a:pPr>
              <a:lnSpc>
                <a:spcPts val="3239"/>
              </a:lnSpc>
            </a:pPr>
            <a:r>
              <a:rPr lang="en-US" sz="1999">
                <a:solidFill>
                  <a:srgbClr val="FFFFFF"/>
                </a:solidFill>
                <a:latin typeface="Poppins Light"/>
              </a:rPr>
              <a:t>ACF &amp; PACF are very important in finding (p, d, q) for Autoregressive (AR) and Moving Average (MA) models</a:t>
            </a:r>
          </a:p>
        </p:txBody>
      </p:sp>
      <p:sp>
        <p:nvSpPr>
          <p:cNvPr name="TextBox 10" id="10"/>
          <p:cNvSpPr txBox="true"/>
          <p:nvPr/>
        </p:nvSpPr>
        <p:spPr>
          <a:xfrm rot="0">
            <a:off x="1716310" y="6117950"/>
            <a:ext cx="7366955" cy="2467018"/>
          </a:xfrm>
          <a:prstGeom prst="rect">
            <a:avLst/>
          </a:prstGeom>
        </p:spPr>
        <p:txBody>
          <a:bodyPr anchor="t" rtlCol="false" tIns="0" lIns="0" bIns="0" rIns="0">
            <a:spAutoFit/>
          </a:bodyPr>
          <a:lstStyle/>
          <a:p>
            <a:pPr>
              <a:lnSpc>
                <a:spcPts val="2839"/>
              </a:lnSpc>
            </a:pPr>
            <a:r>
              <a:rPr lang="en-US" sz="1752">
                <a:solidFill>
                  <a:srgbClr val="FFFFFF"/>
                </a:solidFill>
                <a:latin typeface="Poppins Light"/>
              </a:rPr>
              <a:t>Autocorrelation Function:</a:t>
            </a:r>
          </a:p>
          <a:p>
            <a:pPr marL="378420" indent="-189210" lvl="1">
              <a:lnSpc>
                <a:spcPts val="2839"/>
              </a:lnSpc>
              <a:buFont typeface="Arial"/>
              <a:buChar char="•"/>
            </a:pPr>
            <a:r>
              <a:rPr lang="en-US" sz="1752">
                <a:solidFill>
                  <a:srgbClr val="FFFFFF"/>
                </a:solidFill>
                <a:latin typeface="Poppins Light"/>
              </a:rPr>
              <a:t>Slow decaying ACF, we are likely dealing with an Auto Regressive Process</a:t>
            </a:r>
          </a:p>
          <a:p>
            <a:pPr marL="378420" indent="-189210" lvl="1">
              <a:lnSpc>
                <a:spcPts val="2839"/>
              </a:lnSpc>
              <a:buFont typeface="Arial"/>
              <a:buChar char="•"/>
            </a:pPr>
            <a:r>
              <a:rPr lang="en-US" sz="1752">
                <a:solidFill>
                  <a:srgbClr val="FFFFFF"/>
                </a:solidFill>
                <a:latin typeface="Poppins Light"/>
              </a:rPr>
              <a:t>if Strong lines then sudden drop = Moving average </a:t>
            </a:r>
          </a:p>
          <a:p>
            <a:pPr>
              <a:lnSpc>
                <a:spcPts val="2839"/>
              </a:lnSpc>
            </a:pPr>
          </a:p>
          <a:p>
            <a:pPr>
              <a:lnSpc>
                <a:spcPts val="2839"/>
              </a:lnSpc>
            </a:pPr>
            <a:r>
              <a:rPr lang="en-US" sz="1752">
                <a:solidFill>
                  <a:srgbClr val="FFFFFF"/>
                </a:solidFill>
                <a:latin typeface="Poppins Light"/>
              </a:rPr>
              <a:t>Partial Autocorrelation Function:</a:t>
            </a:r>
          </a:p>
          <a:p>
            <a:pPr marL="378420" indent="-189210" lvl="1">
              <a:lnSpc>
                <a:spcPts val="2839"/>
              </a:lnSpc>
              <a:buFont typeface="Arial"/>
              <a:buChar char="•"/>
            </a:pPr>
            <a:r>
              <a:rPr lang="en-US" sz="1752">
                <a:solidFill>
                  <a:srgbClr val="FFFFFF"/>
                </a:solidFill>
                <a:latin typeface="Poppins Light"/>
              </a:rPr>
              <a:t>PACF We should start our Auto Regressive model with lag </a:t>
            </a:r>
            <a:r>
              <a:rPr lang="en-US" sz="1752" u="sng">
                <a:solidFill>
                  <a:srgbClr val="FFFFFF"/>
                </a:solidFill>
                <a:latin typeface="Poppins Bold"/>
              </a:rPr>
              <a: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225348" y="3633322"/>
            <a:ext cx="10822862" cy="3925231"/>
          </a:xfrm>
          <a:prstGeom prst="rect">
            <a:avLst/>
          </a:prstGeom>
        </p:spPr>
        <p:txBody>
          <a:bodyPr anchor="t" rtlCol="false" tIns="0" lIns="0" bIns="0" rIns="0">
            <a:spAutoFit/>
          </a:bodyPr>
          <a:lstStyle/>
          <a:p>
            <a:pPr algn="ctr">
              <a:lnSpc>
                <a:spcPts val="14298"/>
              </a:lnSpc>
            </a:pPr>
            <a:r>
              <a:rPr lang="en-US" sz="19859">
                <a:solidFill>
                  <a:srgbClr val="6866E1"/>
                </a:solidFill>
                <a:latin typeface="Computer Says No"/>
              </a:rPr>
              <a:t>DATASET</a:t>
            </a:r>
          </a:p>
          <a:p>
            <a:pPr algn="ctr" marL="0" indent="0" lvl="0">
              <a:lnSpc>
                <a:spcPts val="14298"/>
              </a:lnSpc>
              <a:spcBef>
                <a:spcPct val="0"/>
              </a:spcBef>
            </a:pPr>
            <a:r>
              <a:rPr lang="en-US" sz="19859">
                <a:solidFill>
                  <a:srgbClr val="6866E1"/>
                </a:solidFill>
                <a:latin typeface="Computer Says No"/>
              </a:rPr>
              <a:t>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DAF6lmb6ZJc</dc:identifier>
  <dcterms:modified xsi:type="dcterms:W3CDTF">2011-08-01T06:04:30Z</dcterms:modified>
  <cp:revision>1</cp:revision>
  <dc:title>Time Series</dc:title>
</cp:coreProperties>
</file>